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</p:sldMasterIdLst>
  <p:notesMasterIdLst>
    <p:notesMasterId r:id="rId293"/>
  </p:notesMasterIdLst>
  <p:handoutMasterIdLst>
    <p:handoutMasterId r:id="rId294"/>
  </p:handoutMasterIdLst>
  <p:sldIdLst>
    <p:sldId id="302" r:id="rId2"/>
    <p:sldId id="943" r:id="rId3"/>
    <p:sldId id="603" r:id="rId4"/>
    <p:sldId id="864" r:id="rId5"/>
    <p:sldId id="463" r:id="rId6"/>
    <p:sldId id="495" r:id="rId7"/>
    <p:sldId id="843" r:id="rId8"/>
    <p:sldId id="844" r:id="rId9"/>
    <p:sldId id="846" r:id="rId10"/>
    <p:sldId id="847" r:id="rId11"/>
    <p:sldId id="485" r:id="rId12"/>
    <p:sldId id="489" r:id="rId13"/>
    <p:sldId id="865" r:id="rId14"/>
    <p:sldId id="523" r:id="rId15"/>
    <p:sldId id="533" r:id="rId16"/>
    <p:sldId id="848" r:id="rId17"/>
    <p:sldId id="849" r:id="rId18"/>
    <p:sldId id="850" r:id="rId19"/>
    <p:sldId id="851" r:id="rId20"/>
    <p:sldId id="852" r:id="rId21"/>
    <p:sldId id="854" r:id="rId22"/>
    <p:sldId id="853" r:id="rId23"/>
    <p:sldId id="866" r:id="rId24"/>
    <p:sldId id="535" r:id="rId25"/>
    <p:sldId id="536" r:id="rId26"/>
    <p:sldId id="602" r:id="rId27"/>
    <p:sldId id="537" r:id="rId28"/>
    <p:sldId id="538" r:id="rId29"/>
    <p:sldId id="855" r:id="rId30"/>
    <p:sldId id="867" r:id="rId31"/>
    <p:sldId id="857" r:id="rId32"/>
    <p:sldId id="858" r:id="rId33"/>
    <p:sldId id="859" r:id="rId34"/>
    <p:sldId id="669" r:id="rId35"/>
    <p:sldId id="542" r:id="rId36"/>
    <p:sldId id="543" r:id="rId37"/>
    <p:sldId id="800" r:id="rId38"/>
    <p:sldId id="804" r:id="rId39"/>
    <p:sldId id="805" r:id="rId40"/>
    <p:sldId id="806" r:id="rId41"/>
    <p:sldId id="807" r:id="rId42"/>
    <p:sldId id="860" r:id="rId43"/>
    <p:sldId id="868" r:id="rId44"/>
    <p:sldId id="552" r:id="rId45"/>
    <p:sldId id="546" r:id="rId46"/>
    <p:sldId id="794" r:id="rId47"/>
    <p:sldId id="793" r:id="rId48"/>
    <p:sldId id="557" r:id="rId49"/>
    <p:sldId id="797" r:id="rId50"/>
    <p:sldId id="808" r:id="rId51"/>
    <p:sldId id="795" r:id="rId52"/>
    <p:sldId id="550" r:id="rId53"/>
    <p:sldId id="803" r:id="rId54"/>
    <p:sldId id="809" r:id="rId55"/>
    <p:sldId id="798" r:id="rId56"/>
    <p:sldId id="564" r:id="rId57"/>
    <p:sldId id="810" r:id="rId58"/>
    <p:sldId id="811" r:id="rId59"/>
    <p:sldId id="812" r:id="rId60"/>
    <p:sldId id="813" r:id="rId61"/>
    <p:sldId id="814" r:id="rId62"/>
    <p:sldId id="815" r:id="rId63"/>
    <p:sldId id="869" r:id="rId64"/>
    <p:sldId id="567" r:id="rId65"/>
    <p:sldId id="566" r:id="rId66"/>
    <p:sldId id="681" r:id="rId67"/>
    <p:sldId id="816" r:id="rId68"/>
    <p:sldId id="817" r:id="rId69"/>
    <p:sldId id="818" r:id="rId70"/>
    <p:sldId id="712" r:id="rId71"/>
    <p:sldId id="568" r:id="rId72"/>
    <p:sldId id="569" r:id="rId73"/>
    <p:sldId id="861" r:id="rId74"/>
    <p:sldId id="870" r:id="rId75"/>
    <p:sldId id="678" r:id="rId76"/>
    <p:sldId id="946" r:id="rId77"/>
    <p:sldId id="947" r:id="rId78"/>
    <p:sldId id="976" r:id="rId79"/>
    <p:sldId id="948" r:id="rId80"/>
    <p:sldId id="949" r:id="rId81"/>
    <p:sldId id="819" r:id="rId82"/>
    <p:sldId id="679" r:id="rId83"/>
    <p:sldId id="743" r:id="rId84"/>
    <p:sldId id="744" r:id="rId85"/>
    <p:sldId id="588" r:id="rId86"/>
    <p:sldId id="871" r:id="rId87"/>
    <p:sldId id="862" r:id="rId88"/>
    <p:sldId id="820" r:id="rId89"/>
    <p:sldId id="750" r:id="rId90"/>
    <p:sldId id="834" r:id="rId91"/>
    <p:sldId id="968" r:id="rId92"/>
    <p:sldId id="745" r:id="rId93"/>
    <p:sldId id="634" r:id="rId94"/>
    <p:sldId id="872" r:id="rId95"/>
    <p:sldId id="863" r:id="rId96"/>
    <p:sldId id="746" r:id="rId97"/>
    <p:sldId id="749" r:id="rId98"/>
    <p:sldId id="753" r:id="rId99"/>
    <p:sldId id="691" r:id="rId100"/>
    <p:sldId id="690" r:id="rId101"/>
    <p:sldId id="605" r:id="rId102"/>
    <p:sldId id="606" r:id="rId103"/>
    <p:sldId id="718" r:id="rId104"/>
    <p:sldId id="833" r:id="rId105"/>
    <p:sldId id="832" r:id="rId106"/>
    <p:sldId id="609" r:id="rId107"/>
    <p:sldId id="624" r:id="rId108"/>
    <p:sldId id="840" r:id="rId109"/>
    <p:sldId id="977" r:id="rId110"/>
    <p:sldId id="873" r:id="rId111"/>
    <p:sldId id="835" r:id="rId112"/>
    <p:sldId id="836" r:id="rId113"/>
    <p:sldId id="837" r:id="rId114"/>
    <p:sldId id="839" r:id="rId115"/>
    <p:sldId id="875" r:id="rId116"/>
    <p:sldId id="738" r:id="rId117"/>
    <p:sldId id="779" r:id="rId118"/>
    <p:sldId id="780" r:id="rId119"/>
    <p:sldId id="613" r:id="rId120"/>
    <p:sldId id="620" r:id="rId121"/>
    <p:sldId id="719" r:id="rId122"/>
    <p:sldId id="956" r:id="rId123"/>
    <p:sldId id="969" r:id="rId124"/>
    <p:sldId id="614" r:id="rId125"/>
    <p:sldId id="757" r:id="rId126"/>
    <p:sldId id="876" r:id="rId127"/>
    <p:sldId id="615" r:id="rId128"/>
    <p:sldId id="822" r:id="rId129"/>
    <p:sldId id="823" r:id="rId130"/>
    <p:sldId id="824" r:id="rId131"/>
    <p:sldId id="825" r:id="rId132"/>
    <p:sldId id="826" r:id="rId133"/>
    <p:sldId id="827" r:id="rId134"/>
    <p:sldId id="617" r:id="rId135"/>
    <p:sldId id="828" r:id="rId136"/>
    <p:sldId id="829" r:id="rId137"/>
    <p:sldId id="621" r:id="rId138"/>
    <p:sldId id="782" r:id="rId139"/>
    <p:sldId id="764" r:id="rId140"/>
    <p:sldId id="695" r:id="rId141"/>
    <p:sldId id="763" r:id="rId142"/>
    <p:sldId id="877" r:id="rId143"/>
    <p:sldId id="707" r:id="rId144"/>
    <p:sldId id="708" r:id="rId145"/>
    <p:sldId id="723" r:id="rId146"/>
    <p:sldId id="709" r:id="rId147"/>
    <p:sldId id="710" r:id="rId148"/>
    <p:sldId id="711" r:id="rId149"/>
    <p:sldId id="878" r:id="rId150"/>
    <p:sldId id="842" r:id="rId151"/>
    <p:sldId id="759" r:id="rId152"/>
    <p:sldId id="771" r:id="rId153"/>
    <p:sldId id="773" r:id="rId154"/>
    <p:sldId id="774" r:id="rId155"/>
    <p:sldId id="775" r:id="rId156"/>
    <p:sldId id="776" r:id="rId157"/>
    <p:sldId id="777" r:id="rId158"/>
    <p:sldId id="772" r:id="rId159"/>
    <p:sldId id="786" r:id="rId160"/>
    <p:sldId id="787" r:id="rId161"/>
    <p:sldId id="785" r:id="rId162"/>
    <p:sldId id="788" r:id="rId163"/>
    <p:sldId id="784" r:id="rId164"/>
    <p:sldId id="783" r:id="rId165"/>
    <p:sldId id="789" r:id="rId166"/>
    <p:sldId id="790" r:id="rId167"/>
    <p:sldId id="761" r:id="rId168"/>
    <p:sldId id="762" r:id="rId169"/>
    <p:sldId id="430" r:id="rId170"/>
    <p:sldId id="879" r:id="rId171"/>
    <p:sldId id="732" r:id="rId172"/>
    <p:sldId id="801" r:id="rId173"/>
    <p:sldId id="880" r:id="rId174"/>
    <p:sldId id="881" r:id="rId175"/>
    <p:sldId id="882" r:id="rId176"/>
    <p:sldId id="883" r:id="rId177"/>
    <p:sldId id="796" r:id="rId178"/>
    <p:sldId id="884" r:id="rId179"/>
    <p:sldId id="885" r:id="rId180"/>
    <p:sldId id="970" r:id="rId181"/>
    <p:sldId id="971" r:id="rId182"/>
    <p:sldId id="821" r:id="rId183"/>
    <p:sldId id="886" r:id="rId184"/>
    <p:sldId id="887" r:id="rId185"/>
    <p:sldId id="689" r:id="rId186"/>
    <p:sldId id="888" r:id="rId187"/>
    <p:sldId id="889" r:id="rId188"/>
    <p:sldId id="890" r:id="rId189"/>
    <p:sldId id="891" r:id="rId190"/>
    <p:sldId id="892" r:id="rId191"/>
    <p:sldId id="972" r:id="rId192"/>
    <p:sldId id="894" r:id="rId193"/>
    <p:sldId id="895" r:id="rId194"/>
    <p:sldId id="402" r:id="rId195"/>
    <p:sldId id="973" r:id="rId196"/>
    <p:sldId id="974" r:id="rId197"/>
    <p:sldId id="975" r:id="rId198"/>
    <p:sldId id="404" r:id="rId199"/>
    <p:sldId id="896" r:id="rId200"/>
    <p:sldId id="830" r:id="rId201"/>
    <p:sldId id="897" r:id="rId202"/>
    <p:sldId id="898" r:id="rId203"/>
    <p:sldId id="899" r:id="rId204"/>
    <p:sldId id="900" r:id="rId205"/>
    <p:sldId id="831" r:id="rId206"/>
    <p:sldId id="916" r:id="rId207"/>
    <p:sldId id="918" r:id="rId208"/>
    <p:sldId id="919" r:id="rId209"/>
    <p:sldId id="920" r:id="rId210"/>
    <p:sldId id="917" r:id="rId211"/>
    <p:sldId id="922" r:id="rId212"/>
    <p:sldId id="345" r:id="rId213"/>
    <p:sldId id="346" r:id="rId214"/>
    <p:sldId id="925" r:id="rId215"/>
    <p:sldId id="926" r:id="rId216"/>
    <p:sldId id="927" r:id="rId217"/>
    <p:sldId id="928" r:id="rId218"/>
    <p:sldId id="347" r:id="rId219"/>
    <p:sldId id="923" r:id="rId220"/>
    <p:sldId id="924" r:id="rId221"/>
    <p:sldId id="348" r:id="rId222"/>
    <p:sldId id="349" r:id="rId223"/>
    <p:sldId id="936" r:id="rId224"/>
    <p:sldId id="929" r:id="rId225"/>
    <p:sldId id="350" r:id="rId226"/>
    <p:sldId id="352" r:id="rId227"/>
    <p:sldId id="353" r:id="rId228"/>
    <p:sldId id="930" r:id="rId229"/>
    <p:sldId id="931" r:id="rId230"/>
    <p:sldId id="407" r:id="rId231"/>
    <p:sldId id="334" r:id="rId232"/>
    <p:sldId id="933" r:id="rId233"/>
    <p:sldId id="934" r:id="rId234"/>
    <p:sldId id="935" r:id="rId235"/>
    <p:sldId id="937" r:id="rId236"/>
    <p:sldId id="938" r:id="rId237"/>
    <p:sldId id="932" r:id="rId238"/>
    <p:sldId id="360" r:id="rId239"/>
    <p:sldId id="939" r:id="rId240"/>
    <p:sldId id="940" r:id="rId241"/>
    <p:sldId id="941" r:id="rId242"/>
    <p:sldId id="942" r:id="rId243"/>
    <p:sldId id="367" r:id="rId244"/>
    <p:sldId id="368" r:id="rId245"/>
    <p:sldId id="902" r:id="rId246"/>
    <p:sldId id="376" r:id="rId247"/>
    <p:sldId id="377" r:id="rId248"/>
    <p:sldId id="378" r:id="rId249"/>
    <p:sldId id="903" r:id="rId250"/>
    <p:sldId id="957" r:id="rId251"/>
    <p:sldId id="904" r:id="rId252"/>
    <p:sldId id="950" r:id="rId253"/>
    <p:sldId id="905" r:id="rId254"/>
    <p:sldId id="906" r:id="rId255"/>
    <p:sldId id="385" r:id="rId256"/>
    <p:sldId id="386" r:id="rId257"/>
    <p:sldId id="433" r:id="rId258"/>
    <p:sldId id="945" r:id="rId259"/>
    <p:sldId id="422" r:id="rId260"/>
    <p:sldId id="958" r:id="rId261"/>
    <p:sldId id="960" r:id="rId262"/>
    <p:sldId id="964" r:id="rId263"/>
    <p:sldId id="965" r:id="rId264"/>
    <p:sldId id="959" r:id="rId265"/>
    <p:sldId id="961" r:id="rId266"/>
    <p:sldId id="962" r:id="rId267"/>
    <p:sldId id="966" r:id="rId268"/>
    <p:sldId id="963" r:id="rId269"/>
    <p:sldId id="967" r:id="rId270"/>
    <p:sldId id="434" r:id="rId271"/>
    <p:sldId id="952" r:id="rId272"/>
    <p:sldId id="954" r:id="rId273"/>
    <p:sldId id="955" r:id="rId274"/>
    <p:sldId id="953" r:id="rId275"/>
    <p:sldId id="951" r:id="rId276"/>
    <p:sldId id="907" r:id="rId277"/>
    <p:sldId id="908" r:id="rId278"/>
    <p:sldId id="394" r:id="rId279"/>
    <p:sldId id="395" r:id="rId280"/>
    <p:sldId id="396" r:id="rId281"/>
    <p:sldId id="435" r:id="rId282"/>
    <p:sldId id="398" r:id="rId283"/>
    <p:sldId id="436" r:id="rId284"/>
    <p:sldId id="399" r:id="rId285"/>
    <p:sldId id="909" r:id="rId286"/>
    <p:sldId id="910" r:id="rId287"/>
    <p:sldId id="439" r:id="rId288"/>
    <p:sldId id="440" r:id="rId289"/>
    <p:sldId id="437" r:id="rId290"/>
    <p:sldId id="438" r:id="rId291"/>
    <p:sldId id="915" r:id="rId292"/>
  </p:sldIdLst>
  <p:sldSz cx="9144000" cy="6858000" type="screen4x3"/>
  <p:notesSz cx="7315200" cy="96012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FFF2CC"/>
    <a:srgbClr val="F2F2F2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2"/>
    <p:restoredTop sz="96170"/>
  </p:normalViewPr>
  <p:slideViewPr>
    <p:cSldViewPr snapToGrid="0">
      <p:cViewPr varScale="1">
        <p:scale>
          <a:sx n="127" d="100"/>
          <a:sy n="127" d="100"/>
        </p:scale>
        <p:origin x="141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notesMaster" Target="notesMasters/notesMaster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handoutMaster" Target="handoutMasters/handout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viewProps" Target="viewProp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theme" Target="theme/theme1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tableStyles" Target="tableStyle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38DB6-9019-7640-B189-BA96BD9BCB35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1793C-BB18-5D45-998D-0FE66650D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5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167063" cy="477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840" tIns="48240" rIns="96840" bIns="48240" numCol="1" anchor="ctr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146550" y="0"/>
            <a:ext cx="3167063" cy="477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840" tIns="48240" rIns="96840" bIns="48240" numCol="1" anchor="ctr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60888"/>
            <a:ext cx="5364163" cy="431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840" tIns="48240" rIns="96840" bIns="4824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121775"/>
            <a:ext cx="3167063" cy="477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840" tIns="48240" rIns="96840" bIns="48240" numCol="1" anchor="b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146550" y="9121775"/>
            <a:ext cx="3167063" cy="477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840" tIns="48240" rIns="96840" bIns="48240" numCol="1" anchor="b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01AADBC9-7075-415F-ADFC-9268780B8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34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1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79695-8461-DF6B-DF45-060F78AA9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EEE1F-C3FD-B7C0-8425-79746468B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DB2C8-B9A5-AB60-E0A5-084D5A19A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4DF90-C150-3EA0-CC2A-AE4A14A6DE58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18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A95D0-E0ED-4D8A-701A-BDF5D598F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49323-47BA-7E00-094D-76F9E13F2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ACFCEF-E303-A1F6-7A9C-5C872607B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7B8B6-6808-F628-F349-F9861669B5ED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6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E70AA-C1D1-4DD1-A05D-47FBC4735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8F29A-CBF5-23CC-96C2-7D75F01E5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626C5-3C13-9209-95DE-EF6BE8CFB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B51A3-D1B4-CE85-EF6D-DFEACC27D33D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95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31D49-0C2E-B518-D128-A91DD58D9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4A136A-7C27-5BAB-F629-BF5F50F10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F36D55-1F94-BE5A-075D-3522C7227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B092A-0C55-11CC-5C58-D5E80DD1768C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69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34F6B-27B1-FA74-3EAD-93AE9A431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08186-35C9-E148-C9F4-83442AF72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518FEF-0802-B9D3-1B8D-A06E2DBE2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5DA7A-B5F5-59FA-6EBE-B2BA9605D140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71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45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9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72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1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3156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compiler starts a series of processes. should be allowed.</a:t>
            </a:r>
          </a:p>
        </p:txBody>
      </p:sp>
    </p:spTree>
    <p:extLst>
      <p:ext uri="{BB962C8B-B14F-4D97-AF65-F5344CB8AC3E}">
        <p14:creationId xmlns:p14="http://schemas.microsoft.com/office/powerpoint/2010/main" val="2712933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A0866-4B44-67F4-FB70-A15441851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F1C18-3A86-E3AD-CAD9-6DF325059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99DB4-3519-5D9E-8198-A8CF96F6E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82306-5D29-36CC-A37B-6B613FA6195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8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D2577-8D49-E790-0302-26C8068CF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2F087-4AA0-17BB-4685-24CAC1FF2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F3B55-3AAD-0B98-D7C6-8F784CF92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388F2-093C-07AB-8296-C82041A7A76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9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A0EF7-214C-10A4-A18D-B34F3060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6A16F3-DB4D-1B14-B9DA-B55D51200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FA727-D615-CC0A-A708-C9730CCC9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517EB-F7B7-C7FF-642C-666997EB067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13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25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DC8AE-0E7F-FAF6-DBFF-B6B59E39E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B1359E-0B84-FB25-E761-754B659DA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C2AF3-08EE-6F07-10FD-F1BC10097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E9251-EAE8-1841-D0F9-3D405C67EB9F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1AADBC9-7075-415F-ADFC-9268780B89B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0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082675"/>
          </a:xfrm>
        </p:spPr>
        <p:txBody>
          <a:bodyPr anchor="ctr">
            <a:noAutofit/>
          </a:bodyPr>
          <a:lstStyle>
            <a:lvl1pPr algn="ctr">
              <a:defRPr sz="4800" b="0" i="0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1155700"/>
          </a:xfrm>
          <a:prstGeom prst="rect">
            <a:avLst/>
          </a:prstGeom>
        </p:spPr>
      </p:pic>
      <p:pic>
        <p:nvPicPr>
          <p:cNvPr id="8" name="Picture 7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69" y="5022672"/>
            <a:ext cx="3653862" cy="10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5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686800" y="6253357"/>
            <a:ext cx="4572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Source Sans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41984"/>
          </a:xfrm>
        </p:spPr>
        <p:txBody>
          <a:bodyPr/>
          <a:lstStyle>
            <a:lvl1pPr>
              <a:defRPr sz="3733" b="0" i="0" cap="none">
                <a:solidFill>
                  <a:srgbClr val="262626"/>
                </a:solidFill>
              </a:defRPr>
            </a:lvl1pPr>
            <a:lvl2pPr marL="584200" indent="-355600">
              <a:buFont typeface="Courier New" panose="02070309020205020404" pitchFamily="49" charset="0"/>
              <a:buChar char="o"/>
              <a:tabLst/>
              <a:defRPr lang="en-US" dirty="0" smtClean="0"/>
            </a:lvl2pPr>
            <a:lvl3pPr marL="755650" indent="-285750">
              <a:tabLst/>
              <a:defRPr>
                <a:solidFill>
                  <a:srgbClr val="262626"/>
                </a:solidFill>
              </a:defRPr>
            </a:lvl3pPr>
            <a:lvl4pPr marL="927100" indent="-228600">
              <a:tabLst/>
              <a:defRPr>
                <a:solidFill>
                  <a:srgbClr val="262626"/>
                </a:solidFill>
              </a:defRPr>
            </a:lvl4pPr>
            <a:lvl5pPr marL="1155700" indent="-228600">
              <a:tabLst/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686800" y="6253357"/>
            <a:ext cx="4572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Source Sans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41984"/>
          </a:xfrm>
        </p:spPr>
        <p:txBody>
          <a:bodyPr/>
          <a:lstStyle>
            <a:lvl1pPr>
              <a:defRPr sz="3733" b="0" i="0" cap="none">
                <a:solidFill>
                  <a:srgbClr val="262626"/>
                </a:solidFill>
              </a:defRPr>
            </a:lvl1pPr>
            <a:lvl2pPr marL="584200" indent="-355600">
              <a:tabLst/>
              <a:defRPr lang="en-US" dirty="0" smtClean="0"/>
            </a:lvl2pPr>
            <a:lvl3pPr marL="755650" indent="-285750">
              <a:tabLst/>
              <a:defRPr>
                <a:solidFill>
                  <a:srgbClr val="262626"/>
                </a:solidFill>
              </a:defRPr>
            </a:lvl3pPr>
            <a:lvl4pPr marL="927100" indent="-228600">
              <a:tabLst/>
              <a:defRPr>
                <a:solidFill>
                  <a:srgbClr val="262626"/>
                </a:solidFill>
              </a:defRPr>
            </a:lvl4pPr>
            <a:lvl5pPr marL="1155700" indent="-228600">
              <a:tabLst/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graphic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06" y="4"/>
            <a:ext cx="462799" cy="6253353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88" y="6404515"/>
            <a:ext cx="1310066" cy="4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84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3"/>
            <a:ext cx="9144000" cy="1155700"/>
          </a:xfrm>
          <a:prstGeom prst="rect">
            <a:avLst/>
          </a:prstGeom>
        </p:spPr>
      </p:pic>
      <p:pic>
        <p:nvPicPr>
          <p:cNvPr id="6" name="Picture 5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76" y="2554093"/>
            <a:ext cx="4019248" cy="11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3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201935" y="1179484"/>
            <a:ext cx="3985931" cy="3422669"/>
          </a:xfrm>
        </p:spPr>
        <p:txBody>
          <a:bodyPr anchor="ctr">
            <a:noAutofit/>
          </a:bodyPr>
          <a:lstStyle>
            <a:lvl1pPr algn="ctr">
              <a:defRPr sz="4800" cap="none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graphic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3250" cy="6858000"/>
          </a:xfrm>
          <a:prstGeom prst="rect">
            <a:avLst/>
          </a:prstGeom>
        </p:spPr>
      </p:pic>
      <p:pic>
        <p:nvPicPr>
          <p:cNvPr id="5" name="Picture 4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35" y="5160816"/>
            <a:ext cx="4019248" cy="11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6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686800" y="6253357"/>
            <a:ext cx="4572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Source Sans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42048"/>
          </a:xfrm>
        </p:spPr>
        <p:txBody>
          <a:bodyPr/>
          <a:lstStyle>
            <a:lvl1pPr>
              <a:defRPr sz="3733" b="0" i="0" cap="none">
                <a:solidFill>
                  <a:srgbClr val="262626"/>
                </a:solidFill>
              </a:defRPr>
            </a:lvl1pPr>
            <a:lvl2pPr marL="527050" indent="-298450">
              <a:tabLst/>
              <a:defRPr lang="en-US" dirty="0" smtClean="0"/>
            </a:lvl2pPr>
            <a:lvl3pPr>
              <a:defRPr>
                <a:solidFill>
                  <a:srgbClr val="262626"/>
                </a:solidFill>
              </a:defRPr>
            </a:lvl3pPr>
            <a:lvl4pPr>
              <a:defRPr>
                <a:solidFill>
                  <a:srgbClr val="262626"/>
                </a:solidFill>
              </a:defRPr>
            </a:lvl4pPr>
            <a:lvl5pP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graphic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253357"/>
            <a:ext cx="7256583" cy="606991"/>
          </a:xfrm>
          <a:prstGeom prst="rect">
            <a:avLst/>
          </a:prstGeom>
        </p:spPr>
      </p:pic>
      <p:pic>
        <p:nvPicPr>
          <p:cNvPr id="11" name="Picture 10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61" y="6328937"/>
            <a:ext cx="1310066" cy="4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4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0"/>
            <a:ext cx="3143250" cy="6858000"/>
          </a:xfrm>
          <a:prstGeom prst="rect">
            <a:avLst/>
          </a:prstGeom>
        </p:spPr>
      </p:pic>
      <p:pic>
        <p:nvPicPr>
          <p:cNvPr id="6" name="Picture 5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" y="2855609"/>
            <a:ext cx="4019248" cy="11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89297" y="89297"/>
            <a:ext cx="8706445" cy="627776"/>
          </a:xfrm>
          <a:prstGeom prst="rect">
            <a:avLst/>
          </a:prstGeom>
        </p:spPr>
        <p:txBody>
          <a:bodyPr anchor="ctr"/>
          <a:lstStyle>
            <a:lvl1pPr algn="l">
              <a:defRPr sz="3797" i="1"/>
            </a:lvl1pPr>
          </a:lstStyle>
          <a:p>
            <a:r>
              <a:t>Title Text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7230" y="6477000"/>
            <a:ext cx="243300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3"/>
          </p:nvPr>
        </p:nvSpPr>
        <p:spPr>
          <a:xfrm>
            <a:off x="446484" y="892969"/>
            <a:ext cx="8527852" cy="5473898"/>
          </a:xfrm>
          <a:prstGeom prst="rect">
            <a:avLst/>
          </a:prstGeom>
        </p:spPr>
        <p:txBody>
          <a:bodyPr/>
          <a:lstStyle>
            <a:lvl1pPr algn="l">
              <a:buFont typeface="Arial"/>
              <a:defRPr sz="3234"/>
            </a:lvl1pPr>
            <a:lvl2pPr marL="564676" indent="-243218" algn="l">
              <a:buSzPct val="100000"/>
              <a:buFont typeface="Arial"/>
              <a:buChar char="•"/>
              <a:defRPr sz="3094"/>
            </a:lvl2pPr>
            <a:lvl3pPr marL="857706" indent="-214791" algn="l">
              <a:buSzPct val="100000"/>
              <a:buFont typeface="Arial"/>
              <a:buChar char="•"/>
              <a:defRPr sz="2953"/>
            </a:lvl3pPr>
            <a:lvl4pPr marL="1191665" indent="-227293" algn="l">
              <a:buSzPct val="100000"/>
              <a:buFont typeface="Arial"/>
              <a:buChar char="•"/>
              <a:defRPr sz="2812"/>
            </a:lvl4pPr>
            <a:lvl5pPr marL="1501758" indent="-215928" algn="l">
              <a:buSzPct val="100000"/>
              <a:buFont typeface="Arial"/>
              <a:buChar char="•"/>
              <a:defRPr sz="267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481344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" y="103183"/>
            <a:ext cx="8961120" cy="88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686800" cy="574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686800" y="6253357"/>
            <a:ext cx="457200" cy="604647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ctr">
              <a:defRPr sz="1600" b="0" i="0" cap="small"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</a:lstStyle>
          <a:p>
            <a:pPr>
              <a:defRPr/>
            </a:pPr>
            <a:fld id="{867E2119-C512-435A-8A99-A0B6D78DBB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4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2" r:id="rId8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4800" b="0" i="0" kern="1200" cap="none">
          <a:solidFill>
            <a:srgbClr val="262626"/>
          </a:solidFill>
          <a:latin typeface="Source Sans Pro"/>
          <a:ea typeface="+mj-ea"/>
          <a:cs typeface="Source Sans Pro"/>
        </a:defRPr>
      </a:lvl1pPr>
    </p:titleStyle>
    <p:bodyStyle>
      <a:lvl1pPr marL="298450" indent="-298450" algn="l" defTabSz="609570" rtl="0" eaLnBrk="1" latinLnBrk="0" hangingPunct="1">
        <a:spcBef>
          <a:spcPts val="0"/>
        </a:spcBef>
        <a:spcAft>
          <a:spcPts val="0"/>
        </a:spcAft>
        <a:buFont typeface="Arial" charset="0"/>
        <a:buChar char="•"/>
        <a:tabLst/>
        <a:defRPr sz="3800" b="0" i="0" strike="noStrike" kern="1200" cap="none" normalizeH="0" baseline="0">
          <a:solidFill>
            <a:srgbClr val="262626"/>
          </a:solidFill>
          <a:latin typeface="Source Sans Pro"/>
          <a:ea typeface="+mn-ea"/>
          <a:cs typeface="Source Sans Pro"/>
        </a:defRPr>
      </a:lvl1pPr>
      <a:lvl2pPr marL="469900" indent="-241300" algn="l" defTabSz="609570" rtl="0" eaLnBrk="1" latinLnBrk="0" hangingPunct="1">
        <a:spcBef>
          <a:spcPts val="0"/>
        </a:spcBef>
        <a:buFont typeface="Arial"/>
        <a:buChar char="•"/>
        <a:tabLst/>
        <a:defRPr sz="3400" kern="1200">
          <a:solidFill>
            <a:srgbClr val="262626"/>
          </a:solidFill>
          <a:latin typeface="Source Sans Pro"/>
          <a:ea typeface="+mn-ea"/>
          <a:cs typeface="Source Sans Pro"/>
        </a:defRPr>
      </a:lvl2pPr>
      <a:lvl3pPr marL="641350" indent="-171450" algn="l" defTabSz="609570" rtl="0" eaLnBrk="1" latinLnBrk="0" hangingPunct="1">
        <a:spcBef>
          <a:spcPct val="20000"/>
        </a:spcBef>
        <a:buFont typeface="Lucida Grande"/>
        <a:buChar char="-"/>
        <a:tabLst/>
        <a:defRPr sz="3000" kern="1200">
          <a:solidFill>
            <a:srgbClr val="262626"/>
          </a:solidFill>
          <a:latin typeface="Source Sans Pro"/>
          <a:ea typeface="+mn-ea"/>
          <a:cs typeface="Source Sans Pro"/>
        </a:defRPr>
      </a:lvl3pPr>
      <a:lvl4pPr marL="1041400" indent="-228600" algn="l" defTabSz="609570" rtl="0" eaLnBrk="1" latinLnBrk="0" hangingPunct="1">
        <a:spcBef>
          <a:spcPct val="20000"/>
        </a:spcBef>
        <a:buFont typeface="Arial"/>
        <a:buChar char="•"/>
        <a:tabLst/>
        <a:defRPr sz="2800" kern="1200" baseline="0">
          <a:solidFill>
            <a:srgbClr val="262626"/>
          </a:solidFill>
          <a:latin typeface="Source Sans Pro"/>
          <a:ea typeface="+mn-ea"/>
          <a:cs typeface="Source Sans Pro"/>
        </a:defRPr>
      </a:lvl4pPr>
      <a:lvl5pPr marL="1439863" indent="-284163" algn="l" defTabSz="609570" rtl="0" eaLnBrk="1" latinLnBrk="0" hangingPunct="1">
        <a:spcBef>
          <a:spcPct val="20000"/>
        </a:spcBef>
        <a:buFont typeface="Arial"/>
        <a:buChar char="»"/>
        <a:tabLst/>
        <a:defRPr sz="2600" kern="1200">
          <a:solidFill>
            <a:srgbClr val="262626"/>
          </a:solidFill>
          <a:latin typeface="Source Sans Pro"/>
          <a:ea typeface="+mn-ea"/>
          <a:cs typeface="Source Sans Pro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75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0.png"/><Relationship Id="rId4" Type="http://schemas.openxmlformats.org/officeDocument/2006/relationships/image" Target="../media/image75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0.png"/><Relationship Id="rId4" Type="http://schemas.openxmlformats.org/officeDocument/2006/relationships/image" Target="../media/image75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760034"/>
          </a:xfrm>
        </p:spPr>
        <p:txBody>
          <a:bodyPr/>
          <a:lstStyle/>
          <a:p>
            <a:r>
              <a:rPr lang="en-US" dirty="0"/>
              <a:t>Concurrent Programming</a:t>
            </a:r>
            <a:br>
              <a:rPr lang="en-US" dirty="0"/>
            </a:br>
            <a:r>
              <a:rPr lang="en-US" dirty="0"/>
              <a:t>with Harmony</a:t>
            </a:r>
            <a:endParaRPr lang="en-US" sz="36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3467100"/>
            <a:ext cx="853439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dirty="0" err="1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rPr>
              <a:t>Robbert</a:t>
            </a:r>
            <a:r>
              <a:rPr lang="en-US" sz="3200" dirty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rPr>
              <a:t> van </a:t>
            </a:r>
            <a:r>
              <a:rPr lang="en-US" sz="3200" dirty="0" err="1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rPr>
              <a:t>Renesse</a:t>
            </a:r>
            <a:endParaRPr lang="en-US" sz="3200" dirty="0">
              <a:solidFill>
                <a:schemeClr val="accent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722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FFE35-0FBF-1071-F843-17AA8D7DB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E9539-1C31-D561-5919-FD386725C4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59A8D-0839-A9FC-8A65-17697DE3A016}"/>
              </a:ext>
            </a:extLst>
          </p:cNvPr>
          <p:cNvSpPr txBox="1"/>
          <p:nvPr/>
        </p:nvSpPr>
        <p:spPr>
          <a:xfrm>
            <a:off x="1640964" y="1043750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sequential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AF550-6080-03AC-D8A8-BDF5DB7613AC}"/>
              </a:ext>
            </a:extLst>
          </p:cNvPr>
          <p:cNvSpPr txBox="1"/>
          <p:nvPr/>
        </p:nvSpPr>
        <p:spPr>
          <a:xfrm>
            <a:off x="5866268" y="1043750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concurrent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6F820-359C-8AB7-E655-219F1914BBAE}"/>
              </a:ext>
            </a:extLst>
          </p:cNvPr>
          <p:cNvSpPr txBox="1"/>
          <p:nvPr/>
        </p:nvSpPr>
        <p:spPr>
          <a:xfrm>
            <a:off x="3261732" y="4054068"/>
            <a:ext cx="5636941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Schedule thread T1: f()</a:t>
            </a:r>
          </a:p>
          <a:p>
            <a:pPr algn="l"/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	Preempted in f()</a:t>
            </a:r>
          </a:p>
          <a:p>
            <a:pPr algn="l"/>
            <a:r>
              <a:rPr lang="en-US" sz="1800" dirty="0">
                <a:solidFill>
                  <a:srgbClr val="FF0000"/>
                </a:solidFill>
                <a:latin typeface="-apple-system"/>
              </a:rPr>
              <a:t>		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about to store 1 into shared in line 3</a:t>
            </a:r>
          </a:p>
          <a:p>
            <a:pPr algn="l"/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Schedule thread T2: f()</a:t>
            </a:r>
          </a:p>
          <a:p>
            <a:pPr algn="l"/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	Line 3: Set shared to 1 (was 0)</a:t>
            </a:r>
          </a:p>
          <a:p>
            <a:pPr algn="l"/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Schedule thread T1: f()</a:t>
            </a:r>
          </a:p>
          <a:p>
            <a:pPr algn="l"/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	Line 3: Set shared to 1 (unchanged)</a:t>
            </a:r>
          </a:p>
          <a:p>
            <a:pPr algn="l"/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Schedule thread T3: finally()</a:t>
            </a:r>
          </a:p>
          <a:p>
            <a:pPr algn="l"/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	Line 8: Harmony assertion failed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2271D4-F2B1-DEE5-E91F-8CD9F9E14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" y="1505415"/>
            <a:ext cx="8636620" cy="2427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5D7159-8CBD-BC7B-8E13-2FF390699018}"/>
              </a:ext>
            </a:extLst>
          </p:cNvPr>
          <p:cNvSpPr txBox="1"/>
          <p:nvPr/>
        </p:nvSpPr>
        <p:spPr>
          <a:xfrm>
            <a:off x="1182345" y="4054068"/>
            <a:ext cx="1173719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#states: 2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No issues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702A845-6694-A75F-7BA2-56E8F9292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03183"/>
            <a:ext cx="8961120" cy="887417"/>
          </a:xfrm>
        </p:spPr>
        <p:txBody>
          <a:bodyPr/>
          <a:lstStyle/>
          <a:p>
            <a:r>
              <a:rPr lang="en-US" dirty="0"/>
              <a:t>The problem with non-atomicity</a:t>
            </a:r>
          </a:p>
        </p:txBody>
      </p:sp>
    </p:spTree>
    <p:extLst>
      <p:ext uri="{BB962C8B-B14F-4D97-AF65-F5344CB8AC3E}">
        <p14:creationId xmlns:p14="http://schemas.microsoft.com/office/powerpoint/2010/main" val="31303895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328124-F640-F746-88A5-7B74B47B4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Spinlocks work well when threads on different cores need to synchronize</a:t>
            </a:r>
          </a:p>
          <a:p>
            <a:r>
              <a:rPr lang="en-US" dirty="0"/>
              <a:t>But how about when it involves two threads time-shared on the same core: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there is no pre-emption?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can cause all threads to get stuck while one is trying to obtain a spinlock</a:t>
            </a:r>
            <a:endParaRPr lang="en-US" dirty="0"/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there is pre-emption?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572970-E496-6D42-8A69-56760A88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Spinlocks and Time Sharing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4DE24-7C84-6145-B224-DCAAC17BB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40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328124-F640-F746-88A5-7B74B47B4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Spinlocks work well when threads on different cores need to synchronize</a:t>
            </a:r>
          </a:p>
          <a:p>
            <a:r>
              <a:rPr lang="en-US" dirty="0"/>
              <a:t>But how about when it involves two threads time-shared on the same core: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there is no pre-emption?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can cause all threads to get stuck while one is trying to obtain a spinlock</a:t>
            </a:r>
            <a:endParaRPr lang="en-US" dirty="0"/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there is pre-emption?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can cause delays and waste of CPU cycles while a thread is trying to obtain a spinlock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572970-E496-6D42-8A69-56760A88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Spinlocks and Time Sharing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4DE24-7C84-6145-B224-DCAAC17BB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90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45FF6D-CC55-0746-9300-03AD9D353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Harmony allows contexts to be saved and restored (i.e., </a:t>
            </a:r>
            <a:r>
              <a:rPr lang="en-US" dirty="0">
                <a:solidFill>
                  <a:schemeClr val="accent4"/>
                </a:solidFill>
              </a:rPr>
              <a:t>context switch</a:t>
            </a:r>
            <a:r>
              <a:rPr lang="en-US" dirty="0"/>
              <a:t>)</a:t>
            </a:r>
          </a:p>
          <a:p>
            <a:endParaRPr lang="en-US" dirty="0"/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b="1" dirty="0">
                <a:solidFill>
                  <a:srgbClr val="FF0000"/>
                </a:solidFill>
              </a:rPr>
              <a:t>stop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p</a:t>
            </a:r>
          </a:p>
          <a:p>
            <a:pPr lvl="2"/>
            <a:r>
              <a:rPr lang="en-US" dirty="0"/>
              <a:t>stops the current thread and stores context in </a:t>
            </a:r>
            <a:r>
              <a:rPr lang="en-US" i="1" dirty="0"/>
              <a:t>!p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go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!p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i="1" dirty="0">
                <a:solidFill>
                  <a:srgbClr val="FF0000"/>
                </a:solidFill>
              </a:rPr>
              <a:t>r</a:t>
            </a:r>
          </a:p>
          <a:p>
            <a:pPr lvl="2"/>
            <a:r>
              <a:rPr lang="en-US" dirty="0"/>
              <a:t>adds a thread with the given context to the bag of threads.  Thread resumes from </a:t>
            </a:r>
            <a:r>
              <a:rPr lang="en-US" b="1" dirty="0"/>
              <a:t>stop</a:t>
            </a:r>
            <a:r>
              <a:rPr lang="en-US" dirty="0"/>
              <a:t> expression, returning </a:t>
            </a:r>
            <a:r>
              <a:rPr lang="en-US" i="1" dirty="0"/>
              <a:t>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5E64A1-9912-FA46-9CC3-37E2B960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switching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596D0-CF88-7147-97C5-104140D92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630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6FC6DD-19A2-6140-9821-6BE7DD88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Locks using </a:t>
            </a:r>
            <a:r>
              <a:rPr lang="en-US" b="1" dirty="0"/>
              <a:t>stop</a:t>
            </a:r>
            <a:r>
              <a:rPr lang="en-US" dirty="0"/>
              <a:t> and </a:t>
            </a:r>
            <a:r>
              <a:rPr lang="en-US" b="1" dirty="0"/>
              <a:t>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47341-45F9-1A41-AFAF-7EC42E17D1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946B79-6D98-8B84-78D2-22764EB4B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69" y="990600"/>
            <a:ext cx="5496817" cy="4892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CF3C7A-574E-B141-BBC8-DB9B882CEF47}"/>
              </a:ext>
            </a:extLst>
          </p:cNvPr>
          <p:cNvSpPr txBox="1"/>
          <p:nvPr/>
        </p:nvSpPr>
        <p:spPr>
          <a:xfrm>
            <a:off x="5859816" y="1128209"/>
            <a:ext cx="30555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.acquired: </a:t>
            </a:r>
            <a:r>
              <a:rPr lang="en-US" sz="1800" dirty="0" err="1">
                <a:solidFill>
                  <a:srgbClr val="FF0000"/>
                </a:solidFill>
              </a:rPr>
              <a:t>boolean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.suspended: queue of contexts</a:t>
            </a:r>
          </a:p>
        </p:txBody>
      </p:sp>
    </p:spTree>
    <p:extLst>
      <p:ext uri="{BB962C8B-B14F-4D97-AF65-F5344CB8AC3E}">
        <p14:creationId xmlns:p14="http://schemas.microsoft.com/office/powerpoint/2010/main" val="2082579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00D29-4E6F-D25B-1A01-56DC472B3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924A1-03FD-BEFE-26D0-40120910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Locks using </a:t>
            </a:r>
            <a:r>
              <a:rPr lang="en-US" b="1" dirty="0"/>
              <a:t>stop</a:t>
            </a:r>
            <a:r>
              <a:rPr lang="en-US" dirty="0"/>
              <a:t> and </a:t>
            </a:r>
            <a:r>
              <a:rPr lang="en-US" b="1" dirty="0"/>
              <a:t>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E3B82-C513-EC6A-A410-21C6C259E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F2022A-9067-BBEA-39AF-7B00220C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69" y="990600"/>
            <a:ext cx="5496817" cy="4892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DE60B-061A-8E2F-91BD-ACE00B036C26}"/>
              </a:ext>
            </a:extLst>
          </p:cNvPr>
          <p:cNvSpPr txBox="1"/>
          <p:nvPr/>
        </p:nvSpPr>
        <p:spPr>
          <a:xfrm>
            <a:off x="5859816" y="1128209"/>
            <a:ext cx="30555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.acquired: </a:t>
            </a:r>
            <a:r>
              <a:rPr lang="en-US" sz="1800" dirty="0" err="1">
                <a:solidFill>
                  <a:srgbClr val="FF0000"/>
                </a:solidFill>
              </a:rPr>
              <a:t>boolean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.suspended: queue of contexts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AD279ADB-31F8-CC5E-2A11-A7850EA40B51}"/>
              </a:ext>
            </a:extLst>
          </p:cNvPr>
          <p:cNvSpPr/>
          <p:nvPr/>
        </p:nvSpPr>
        <p:spPr>
          <a:xfrm>
            <a:off x="5996976" y="2447073"/>
            <a:ext cx="3055584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put thread on wait queue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F4A6C34A-C857-C993-4D75-310F0C296987}"/>
              </a:ext>
            </a:extLst>
          </p:cNvPr>
          <p:cNvSpPr/>
          <p:nvPr/>
        </p:nvSpPr>
        <p:spPr>
          <a:xfrm>
            <a:off x="4873170" y="5155372"/>
            <a:ext cx="3621675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resume first thread on wait queue</a:t>
            </a:r>
          </a:p>
        </p:txBody>
      </p:sp>
    </p:spTree>
    <p:extLst>
      <p:ext uri="{BB962C8B-B14F-4D97-AF65-F5344CB8AC3E}">
        <p14:creationId xmlns:p14="http://schemas.microsoft.com/office/powerpoint/2010/main" val="17345743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8CE7F-6DB7-D7EC-BEB6-C5241B42A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A94800-A639-9461-A198-5B3B56A9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Locks using </a:t>
            </a:r>
            <a:r>
              <a:rPr lang="en-US" b="1" dirty="0"/>
              <a:t>stop</a:t>
            </a:r>
            <a:r>
              <a:rPr lang="en-US" dirty="0"/>
              <a:t> and </a:t>
            </a:r>
            <a:r>
              <a:rPr lang="en-US" b="1" dirty="0"/>
              <a:t>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38189-707E-8120-9817-FE7374438E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93445F-F243-8E06-9E14-09374FC4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69" y="990600"/>
            <a:ext cx="5496817" cy="4892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1EFF6-6355-19A5-A5A1-B0E5ADD572BD}"/>
              </a:ext>
            </a:extLst>
          </p:cNvPr>
          <p:cNvSpPr txBox="1"/>
          <p:nvPr/>
        </p:nvSpPr>
        <p:spPr>
          <a:xfrm>
            <a:off x="628912" y="2243316"/>
            <a:ext cx="7606874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Similar to a Linux “</a:t>
            </a:r>
            <a:r>
              <a:rPr lang="en-US" dirty="0" err="1">
                <a:solidFill>
                  <a:schemeClr val="accent4"/>
                </a:solidFill>
              </a:rPr>
              <a:t>futex</a:t>
            </a:r>
            <a:r>
              <a:rPr lang="en-US" dirty="0">
                <a:solidFill>
                  <a:srgbClr val="FF0000"/>
                </a:solidFill>
              </a:rPr>
              <a:t>”: if there is no contention (hopefully the common case) acquire() and release() are cheap.  If there is contention, they involve a context switch.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278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68EE31-8D7E-204C-B028-BA153E28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“synch” is the (default) module that has the specification of a lock</a:t>
            </a:r>
          </a:p>
          <a:p>
            <a:r>
              <a:rPr lang="en-US" dirty="0"/>
              <a:t>“</a:t>
            </a:r>
            <a:r>
              <a:rPr lang="en-US" dirty="0" err="1"/>
              <a:t>synchS</a:t>
            </a:r>
            <a:r>
              <a:rPr lang="en-US" dirty="0"/>
              <a:t>” is the module that has the </a:t>
            </a:r>
            <a:r>
              <a:rPr lang="en-US" b="1" dirty="0"/>
              <a:t>stop</a:t>
            </a:r>
            <a:r>
              <a:rPr lang="en-US" dirty="0"/>
              <a:t>/</a:t>
            </a:r>
            <a:r>
              <a:rPr lang="en-US" b="1" dirty="0"/>
              <a:t>go</a:t>
            </a:r>
            <a:r>
              <a:rPr lang="en-US" dirty="0"/>
              <a:t> version of lock</a:t>
            </a:r>
          </a:p>
          <a:p>
            <a:r>
              <a:rPr lang="en-US" dirty="0"/>
              <a:t>you can select which one you want:</a:t>
            </a:r>
          </a:p>
          <a:p>
            <a:pPr marL="0" indent="0">
              <a:buNone/>
            </a:pPr>
            <a:endParaRPr lang="en-US" dirty="0"/>
          </a:p>
          <a:p>
            <a:pPr marL="228600" lvl="1" indent="0"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harmony -m synch=synchS </a:t>
            </a:r>
            <a:r>
              <a:rPr lang="en-US" dirty="0" err="1">
                <a:solidFill>
                  <a:srgbClr val="FF0000"/>
                </a:solidFill>
              </a:rPr>
              <a:t>x.hny</a:t>
            </a:r>
            <a:endParaRPr lang="en-US" dirty="0">
              <a:solidFill>
                <a:srgbClr val="FF0000"/>
              </a:solidFill>
            </a:endParaRPr>
          </a:p>
          <a:p>
            <a:pPr marL="2286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“synch” tends to be faster than “</a:t>
            </a:r>
            <a:r>
              <a:rPr lang="en-US" dirty="0" err="1">
                <a:solidFill>
                  <a:schemeClr val="tx2"/>
                </a:solidFill>
              </a:rPr>
              <a:t>synchS</a:t>
            </a:r>
            <a:r>
              <a:rPr lang="en-US" dirty="0">
                <a:solidFill>
                  <a:schemeClr val="tx2"/>
                </a:solidFill>
              </a:rPr>
              <a:t>”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smaller state graph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37F4E1-4356-7E48-9B99-368E58813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modules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E5787-66E0-B541-BE0F-3200F56A89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692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650FB77-B2D9-C94E-BF8E-FE8E9ED23DF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Atomic Section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Critical Section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650FB77-B2D9-C94E-BF8E-FE8E9ED23D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116" t="-12676" b="-32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45211-6F88-D243-B010-FEF6062121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1410457-0647-BF47-890B-DFEF44437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06507"/>
              </p:ext>
            </p:extLst>
          </p:nvPr>
        </p:nvGraphicFramePr>
        <p:xfrm>
          <a:off x="460916" y="1397000"/>
          <a:ext cx="8225884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2942">
                  <a:extLst>
                    <a:ext uri="{9D8B030D-6E8A-4147-A177-3AD203B41FA5}">
                      <a16:colId xmlns:a16="http://schemas.microsoft.com/office/drawing/2014/main" val="577158547"/>
                    </a:ext>
                  </a:extLst>
                </a:gridCol>
                <a:gridCol w="4112942">
                  <a:extLst>
                    <a:ext uri="{9D8B030D-6E8A-4147-A177-3AD203B41FA5}">
                      <a16:colId xmlns:a16="http://schemas.microsoft.com/office/drawing/2014/main" val="308070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Atomic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Critical Section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15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only one thread can execute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multiple threads can execute concurrently, just not within a critical section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199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rare programming language paradigm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ubiquitous: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locks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 available in many mainstream programming languages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664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good for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specifying interlock instructions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good for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implementing concurrent data structures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08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6945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F82959-BE66-2A89-9D78-8C200D5D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FF0000"/>
                </a:solidFill>
              </a:rPr>
              <a:t>Data Race </a:t>
            </a:r>
            <a:r>
              <a:rPr lang="en-US" dirty="0"/>
              <a:t>occurs when two threads try to access the same variable and at least one access is non-atomic and at least one access is an update.</a:t>
            </a:r>
          </a:p>
          <a:p>
            <a:pPr lvl="2"/>
            <a:r>
              <a:rPr lang="en-US" dirty="0"/>
              <a:t>The outcome of the operations is </a:t>
            </a:r>
            <a:r>
              <a:rPr lang="en-US" dirty="0">
                <a:solidFill>
                  <a:srgbClr val="00B050"/>
                </a:solidFill>
              </a:rPr>
              <a:t>undefined</a:t>
            </a:r>
            <a:endParaRPr lang="en-US" dirty="0"/>
          </a:p>
          <a:p>
            <a:r>
              <a:rPr lang="en-US" dirty="0"/>
              <a:t>A </a:t>
            </a:r>
            <a:r>
              <a:rPr lang="en-US" i="1" dirty="0">
                <a:solidFill>
                  <a:srgbClr val="FF0000"/>
                </a:solidFill>
              </a:rPr>
              <a:t>Race Condition </a:t>
            </a:r>
            <a:r>
              <a:rPr lang="en-US" dirty="0"/>
              <a:t>occurs when the correctness of the program depends on ordering of variable access</a:t>
            </a:r>
          </a:p>
          <a:p>
            <a:pPr lvl="2"/>
            <a:r>
              <a:rPr lang="en-US" dirty="0"/>
              <a:t>Race Condition can happen without a Data Race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6B82B3C4-13EA-EF57-9930-3944EC8F3D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Data Race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Race Condition </a:t>
                </a:r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6B82B3C4-13EA-EF57-9930-3944EC8F3D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116" t="-12676" b="-32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DB124-7038-324B-DD17-09A8380EB1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015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D0815-0E03-86E3-CE7C-3E1667B5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84EFD5-CEAF-4BFA-6204-868C3C3D2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Data Race: </a:t>
            </a:r>
            <a:r>
              <a:rPr lang="en-US" dirty="0"/>
              <a:t>Harmony can automatically detect these because Harmony enumerates all behaviors and fails if there is undefined behavior</a:t>
            </a:r>
          </a:p>
          <a:p>
            <a:r>
              <a:rPr lang="en-US" dirty="0">
                <a:solidFill>
                  <a:srgbClr val="FF0000"/>
                </a:solidFill>
              </a:rPr>
              <a:t>Race Condition: </a:t>
            </a:r>
            <a:r>
              <a:rPr lang="en-US" dirty="0">
                <a:solidFill>
                  <a:schemeClr val="tx2"/>
                </a:solidFill>
              </a:rPr>
              <a:t>Harmony can only detect these if you tell Harmony what it is that you want using </a:t>
            </a:r>
            <a:r>
              <a:rPr lang="en-US" dirty="0">
                <a:solidFill>
                  <a:srgbClr val="FF0000"/>
                </a:solidFill>
              </a:rPr>
              <a:t>assert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invariant</a:t>
            </a:r>
            <a:r>
              <a:rPr lang="en-US" dirty="0">
                <a:solidFill>
                  <a:schemeClr val="tx2"/>
                </a:solidFill>
              </a:rPr>
              <a:t>, or </a:t>
            </a:r>
            <a:r>
              <a:rPr lang="en-US" dirty="0">
                <a:solidFill>
                  <a:srgbClr val="FF0000"/>
                </a:solidFill>
              </a:rPr>
              <a:t>finally</a:t>
            </a:r>
            <a:endParaRPr lang="en-US" dirty="0">
              <a:solidFill>
                <a:schemeClr val="tx2"/>
              </a:solidFill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or by explicitly enumerating the correct behaviors, as we’ll see later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BF2E0D74-DF83-639C-C356-59A7ADF862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Data Race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Race Condition </a:t>
                </a:r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BF2E0D74-DF83-639C-C356-59A7ADF862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116" t="-12676" b="-32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B5A9D-E374-4456-47FF-234CB73805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8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ll possible interleavings should be safe!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ctr">
              <a:buFontTx/>
              <a:defRPr sz="4400" b="1" i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indent="0" algn="l">
              <a:buNone/>
              <a:defRPr sz="4400">
                <a:solidFill>
                  <a:schemeClr val="accent5"/>
                </a:solidFill>
              </a:defRPr>
            </a:pPr>
            <a:r>
              <a:rPr lang="en-US" sz="3094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77"/>
              </a:rPr>
              <a:t>= timing dependent error involving shared state</a:t>
            </a:r>
          </a:p>
          <a:p>
            <a:pPr algn="l">
              <a:defRPr sz="4400">
                <a:solidFill>
                  <a:schemeClr val="accent5"/>
                </a:solidFill>
              </a:defRPr>
            </a:pPr>
            <a:endParaRPr lang="en-US" sz="3094" b="0" i="0" dirty="0">
              <a:solidFill>
                <a:schemeClr val="tx2">
                  <a:lumMod val="50000"/>
                </a:schemeClr>
              </a:solidFill>
              <a:latin typeface="Source Sans Pro" panose="020B0503030403020204" pitchFamily="34" charset="77"/>
            </a:endParaRPr>
          </a:p>
          <a:p>
            <a:pPr algn="l">
              <a:defRPr sz="4400">
                <a:solidFill>
                  <a:schemeClr val="accent5"/>
                </a:solidFill>
              </a:defRPr>
            </a:pPr>
            <a:r>
              <a:rPr lang="en-US" sz="3200" b="0" i="0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77"/>
              </a:rPr>
              <a:t>A </a:t>
            </a:r>
            <a:r>
              <a:rPr lang="en-US" sz="3200" b="0" i="0" dirty="0">
                <a:solidFill>
                  <a:srgbClr val="00B050"/>
                </a:solidFill>
                <a:latin typeface="Source Sans Pro" panose="020B0503030403020204" pitchFamily="34" charset="77"/>
              </a:rPr>
              <a:t>schedule</a:t>
            </a:r>
            <a:r>
              <a:rPr lang="en-US" sz="3200" b="0" i="0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77"/>
              </a:rPr>
              <a:t> is an interleaving of (i.e., total order on) the machine instructions executed by each thread</a:t>
            </a:r>
            <a:endParaRPr lang="en-US" sz="3094" b="0" i="0" dirty="0">
              <a:solidFill>
                <a:srgbClr val="00B050"/>
              </a:solidFill>
              <a:latin typeface="Source Sans Pro" panose="020B0503030403020204" pitchFamily="34" charset="77"/>
            </a:endParaRPr>
          </a:p>
          <a:p>
            <a:pPr algn="l">
              <a:defRPr sz="4400">
                <a:solidFill>
                  <a:schemeClr val="accent5"/>
                </a:solidFill>
              </a:defRPr>
            </a:pPr>
            <a:r>
              <a:rPr lang="en-US" sz="3094" b="0" i="0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77"/>
              </a:rPr>
              <a:t>Usually, many </a:t>
            </a:r>
            <a:r>
              <a:rPr lang="en-US" sz="3094" b="0" i="0" dirty="0" err="1">
                <a:solidFill>
                  <a:schemeClr val="tx2"/>
                </a:solidFill>
                <a:latin typeface="Source Sans Pro" panose="020B0503030403020204" pitchFamily="34" charset="77"/>
              </a:rPr>
              <a:t>interleavings</a:t>
            </a:r>
            <a:r>
              <a:rPr lang="en-US" sz="3094" b="0" i="0" dirty="0">
                <a:solidFill>
                  <a:schemeClr val="tx2"/>
                </a:solidFill>
                <a:latin typeface="Source Sans Pro" panose="020B0503030403020204" pitchFamily="34" charset="77"/>
              </a:rPr>
              <a:t> are possible</a:t>
            </a:r>
          </a:p>
          <a:p>
            <a:pPr algn="l">
              <a:defRPr sz="4400">
                <a:solidFill>
                  <a:schemeClr val="accent5"/>
                </a:solidFill>
              </a:defRPr>
            </a:pPr>
            <a:r>
              <a:rPr lang="en-US" sz="3094" b="0" i="0" dirty="0">
                <a:solidFill>
                  <a:schemeClr val="tx2"/>
                </a:solidFill>
                <a:latin typeface="Source Sans Pro" panose="020B0503030403020204" pitchFamily="34" charset="77"/>
              </a:rPr>
              <a:t>A </a:t>
            </a:r>
            <a:r>
              <a:rPr lang="en-US" sz="3094" b="0" i="0" dirty="0">
                <a:solidFill>
                  <a:srgbClr val="FF0000"/>
                </a:solidFill>
                <a:latin typeface="Source Sans Pro" panose="020B0503030403020204" pitchFamily="34" charset="77"/>
              </a:rPr>
              <a:t>race condition </a:t>
            </a:r>
            <a:r>
              <a:rPr lang="en-US" sz="3094" b="0" i="0" dirty="0">
                <a:solidFill>
                  <a:schemeClr val="tx2"/>
                </a:solidFill>
                <a:latin typeface="Source Sans Pro" panose="020B0503030403020204" pitchFamily="34" charset="77"/>
              </a:rPr>
              <a:t>occurs when at least one interleaving gives an undesirable result</a:t>
            </a:r>
          </a:p>
        </p:txBody>
      </p:sp>
      <p:sp>
        <p:nvSpPr>
          <p:cNvPr id="169" name="Race Conditions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 Conditions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434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5F7E8-C1C6-7226-B90F-34E611964F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 Time</a:t>
            </a:r>
          </a:p>
        </p:txBody>
      </p:sp>
    </p:spTree>
    <p:extLst>
      <p:ext uri="{BB962C8B-B14F-4D97-AF65-F5344CB8AC3E}">
        <p14:creationId xmlns:p14="http://schemas.microsoft.com/office/powerpoint/2010/main" val="37645936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37451-FFCD-F6FB-E466-7B269D99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C16DC-F7C8-33A2-1009-CE8E7FA2B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A6EB2-8CD6-64B1-ABBC-E19B96B96252}"/>
              </a:ext>
            </a:extLst>
          </p:cNvPr>
          <p:cNvSpPr txBox="1"/>
          <p:nvPr/>
        </p:nvSpPr>
        <p:spPr>
          <a:xfrm>
            <a:off x="351108" y="1545309"/>
            <a:ext cx="154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Demo 1: data race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83221-226A-502D-82C7-3B97E790C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9" y="2561683"/>
            <a:ext cx="1548367" cy="2120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BCD4AE-AF36-6A2F-CA02-61C1F63507F4}"/>
              </a:ext>
            </a:extLst>
          </p:cNvPr>
          <p:cNvSpPr txBox="1"/>
          <p:nvPr/>
        </p:nvSpPr>
        <p:spPr>
          <a:xfrm>
            <a:off x="2533421" y="1729974"/>
            <a:ext cx="304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Demo 2: no data race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A5D63-6933-1B93-44B4-FE91B3F2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698" y="2561683"/>
            <a:ext cx="4276671" cy="3213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FE93EA-589E-BE1E-BECB-B85AEFB794BB}"/>
              </a:ext>
            </a:extLst>
          </p:cNvPr>
          <p:cNvSpPr txBox="1"/>
          <p:nvPr/>
        </p:nvSpPr>
        <p:spPr>
          <a:xfrm>
            <a:off x="6784850" y="1221432"/>
            <a:ext cx="207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Demo 3: same semantics as Demo 2: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C71B33-7F4D-E7F3-5F31-7FE6D654C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101" y="2592373"/>
            <a:ext cx="1607041" cy="27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205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E568F-2B12-DC8D-B446-8D29DE91C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6D42C3-DBDA-5C3A-A565-8CFCB5D88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F086B-99EB-051E-96C1-33A3D2F2CF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F0D82-78B8-E2CC-D986-28CBA9C6AD51}"/>
              </a:ext>
            </a:extLst>
          </p:cNvPr>
          <p:cNvSpPr txBox="1"/>
          <p:nvPr/>
        </p:nvSpPr>
        <p:spPr>
          <a:xfrm>
            <a:off x="313830" y="1263805"/>
            <a:ext cx="3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Demo 4: still a data race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3EA82-EE13-F63F-CD82-DFBFA8DAC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30" y="2112046"/>
            <a:ext cx="5049907" cy="3766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AACC72-984F-8D75-AEDB-368672351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4" y="2137555"/>
            <a:ext cx="1808785" cy="3108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EFBE96-E848-B3A7-D4EE-A383E79ECD30}"/>
              </a:ext>
            </a:extLst>
          </p:cNvPr>
          <p:cNvSpPr txBox="1"/>
          <p:nvPr/>
        </p:nvSpPr>
        <p:spPr>
          <a:xfrm>
            <a:off x="5658556" y="663641"/>
            <a:ext cx="3382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Demo 5: data race freedom does not imply no race conditions</a:t>
            </a:r>
          </a:p>
        </p:txBody>
      </p:sp>
    </p:spTree>
    <p:extLst>
      <p:ext uri="{BB962C8B-B14F-4D97-AF65-F5344CB8AC3E}">
        <p14:creationId xmlns:p14="http://schemas.microsoft.com/office/powerpoint/2010/main" val="35067860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AB839-F531-CFD5-87D0-38F55A75C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22D8D0-2B89-3469-459D-A520C849D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DE592-DCD5-695A-B604-8FD76812E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93D89-606B-732F-639A-F4B9E9E77D29}"/>
              </a:ext>
            </a:extLst>
          </p:cNvPr>
          <p:cNvSpPr txBox="1"/>
          <p:nvPr/>
        </p:nvSpPr>
        <p:spPr>
          <a:xfrm>
            <a:off x="313830" y="1263805"/>
            <a:ext cx="269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Demo 6: spec of what we want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634BFB-CC4F-88AB-2702-588F22936AEF}"/>
              </a:ext>
            </a:extLst>
          </p:cNvPr>
          <p:cNvSpPr txBox="1"/>
          <p:nvPr/>
        </p:nvSpPr>
        <p:spPr>
          <a:xfrm>
            <a:off x="5201356" y="979823"/>
            <a:ext cx="3382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Demo 7: implementation using critical 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A461D-252F-EC2C-5E1D-53F3A6016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26" y="2201749"/>
            <a:ext cx="2919120" cy="3092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13E4A-1C5F-375B-BF39-BC4655BA9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793" y="1945399"/>
            <a:ext cx="4713616" cy="427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90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F5C96-D414-A42B-76E3-1D967B559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CF1AF1-B115-683E-019C-3758C919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30E32-B301-F591-2868-51B456775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0FDE5-1195-4879-940F-31B1BE8EAA1F}" type="slidenum">
              <a:rPr kumimoji="0" lang="en-US" sz="1600" b="0" i="0" u="none" strike="noStrike" kern="1200" cap="small" spc="0" normalizeH="0" baseline="0" noProof="0" smtClean="0">
                <a:ln>
                  <a:noFill/>
                </a:ln>
                <a:solidFill>
                  <a:srgbClr val="424242">
                    <a:lumMod val="75000"/>
                  </a:srgbClr>
                </a:solidFill>
                <a:effectLst/>
                <a:uLnTx/>
                <a:uFillTx/>
                <a:latin typeface="Source Sans Pro"/>
                <a:ea typeface="Osaka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600" b="0" i="0" u="none" strike="noStrike" kern="1200" cap="small" spc="0" normalizeH="0" baseline="0" noProof="0">
              <a:ln>
                <a:noFill/>
              </a:ln>
              <a:solidFill>
                <a:srgbClr val="424242">
                  <a:lumMod val="75000"/>
                </a:srgbClr>
              </a:solidFill>
              <a:effectLst/>
              <a:uLnTx/>
              <a:uFillTx/>
              <a:latin typeface="Source Sans Pro"/>
              <a:ea typeface="Osak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75D0E6-DDB8-1365-5AA9-BEF730D0B5A4}"/>
              </a:ext>
            </a:extLst>
          </p:cNvPr>
          <p:cNvSpPr txBox="1"/>
          <p:nvPr/>
        </p:nvSpPr>
        <p:spPr>
          <a:xfrm>
            <a:off x="417483" y="1066684"/>
            <a:ext cx="792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Osaka"/>
              </a:rPr>
              <a:t>Demo 8: broken implementation using two critical sections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6E6E8CF-BE28-1978-2CBF-787F177EF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310" y="1773044"/>
            <a:ext cx="4486474" cy="43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248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FBBC-58BC-6B74-96EB-37B7258E39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Concurrent Data Structure Consistency</a:t>
            </a:r>
          </a:p>
        </p:txBody>
      </p:sp>
    </p:spTree>
    <p:extLst>
      <p:ext uri="{BB962C8B-B14F-4D97-AF65-F5344CB8AC3E}">
        <p14:creationId xmlns:p14="http://schemas.microsoft.com/office/powerpoint/2010/main" val="154964838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8FCE4C-302E-7E40-B7CA-8CC215E65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Each data structure maintains some </a:t>
            </a:r>
            <a:r>
              <a:rPr lang="en-US" sz="3200" i="1" dirty="0">
                <a:solidFill>
                  <a:schemeClr val="accent4"/>
                </a:solidFill>
              </a:rPr>
              <a:t>consistency property</a:t>
            </a:r>
          </a:p>
          <a:p>
            <a:pPr lvl="1"/>
            <a:r>
              <a:rPr lang="en-US" sz="2800" dirty="0"/>
              <a:t>e.g., in a linked list, there is a head, a tail, a list of nodes such that head points to first node, tail points to the last node, and each node points to the next one except the last, which points to </a:t>
            </a:r>
            <a:r>
              <a:rPr lang="en-US" sz="2800" b="1" dirty="0"/>
              <a:t>None</a:t>
            </a:r>
            <a:r>
              <a:rPr lang="en-US" sz="2800" dirty="0"/>
              <a:t>.  However, if the list is empty, head and tail are both </a:t>
            </a:r>
            <a:r>
              <a:rPr lang="en-US" sz="2800" b="1" dirty="0"/>
              <a:t>None</a:t>
            </a:r>
            <a:r>
              <a:rPr lang="en-US" sz="28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D5D23A-456D-D54F-AF40-D13F2D39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Structure </a:t>
            </a:r>
            <a:r>
              <a:rPr lang="en-US" i="1" dirty="0"/>
              <a:t>consistency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6F258-D0F5-AD41-B9CD-0870FD255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C6A7C5-2061-76EE-C1AD-9FD3DFB1469D}"/>
              </a:ext>
            </a:extLst>
          </p:cNvPr>
          <p:cNvGrpSpPr/>
          <p:nvPr/>
        </p:nvGrpSpPr>
        <p:grpSpPr>
          <a:xfrm>
            <a:off x="1167154" y="4517570"/>
            <a:ext cx="6568235" cy="969868"/>
            <a:chOff x="815546" y="3945709"/>
            <a:chExt cx="6568235" cy="96986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E63DE49-F70C-D9A8-01F5-A01AEC1BBBAF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E22A315-7008-CC56-E648-A05C47308064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3FE9EF8-7BE0-B8E0-E08F-9D786F2C4CF0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27E43CA-C7ED-6C1D-A806-1AF10F884A9F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A6AC41-7FF5-A85F-9DEA-435AA408C1D6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810B9EE-2EA9-7A5A-987F-96D7F597E69C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CEC3570-0948-1BA4-AD93-A445EC97EB02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87B0046-C76A-CA94-2D99-3930E9410B41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A55B6E-ACDB-76F0-9877-B99EB377FA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DCF098-E8E7-5C29-8A62-33AA60F36173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5F92341-7BBF-5EDB-3926-276BE3A6C4DB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9798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8FCE4C-302E-7E40-B7CA-8CC215E65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Each data structure maintains some </a:t>
            </a:r>
            <a:r>
              <a:rPr lang="en-US" sz="3200" i="1" dirty="0">
                <a:solidFill>
                  <a:schemeClr val="accent4"/>
                </a:solidFill>
              </a:rPr>
              <a:t>consistency property</a:t>
            </a:r>
          </a:p>
          <a:p>
            <a:pPr lvl="1"/>
            <a:r>
              <a:rPr lang="en-US" sz="2800" dirty="0"/>
              <a:t>e.g., in a linked list, there is a head, a tail, a list of nodes such that head points to first node, tail points to the last node, and each node points to the next one except the last, which points to </a:t>
            </a:r>
            <a:r>
              <a:rPr lang="en-US" sz="2800" b="1" dirty="0"/>
              <a:t>None</a:t>
            </a:r>
            <a:r>
              <a:rPr lang="en-US" sz="2800" dirty="0"/>
              <a:t>.  However, if the list is empty, head and tail are both </a:t>
            </a:r>
            <a:r>
              <a:rPr lang="en-US" sz="2800" b="1" dirty="0"/>
              <a:t>None</a:t>
            </a:r>
            <a:r>
              <a:rPr lang="en-US" sz="2800" dirty="0"/>
              <a:t>.</a:t>
            </a:r>
          </a:p>
          <a:p>
            <a:r>
              <a:rPr lang="en-US" sz="3200" i="1" dirty="0">
                <a:solidFill>
                  <a:schemeClr val="accent2"/>
                </a:solidFill>
              </a:rPr>
              <a:t>You can assume the property holds right after obtaining the lock</a:t>
            </a:r>
          </a:p>
          <a:p>
            <a:r>
              <a:rPr lang="en-US" sz="3200" i="1" dirty="0">
                <a:solidFill>
                  <a:schemeClr val="accent2"/>
                </a:solidFill>
              </a:rPr>
              <a:t>You must make sure the property holds again right before releasing the lock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D5D23A-456D-D54F-AF40-D13F2D39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using 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6F258-D0F5-AD41-B9CD-0870FD255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566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C8FCE4C-302E-7E40-B7CA-8CC215E65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>
                    <a:solidFill>
                      <a:schemeClr val="accent4"/>
                    </a:solidFill>
                  </a:rPr>
                  <a:t>Each data structure maintains some </a:t>
                </a:r>
                <a:r>
                  <a:rPr lang="en-US" sz="3200" i="1" dirty="0">
                    <a:solidFill>
                      <a:schemeClr val="accent4"/>
                    </a:solidFill>
                  </a:rPr>
                  <a:t>consistency property</a:t>
                </a:r>
                <a:endParaRPr lang="en-US" sz="3200" i="1" dirty="0"/>
              </a:p>
              <a:p>
                <a:r>
                  <a:rPr lang="en-US" sz="3200" i="1" dirty="0">
                    <a:solidFill>
                      <a:schemeClr val="accent2"/>
                    </a:solidFill>
                  </a:rPr>
                  <a:t>Invariant:</a:t>
                </a:r>
              </a:p>
              <a:p>
                <a:pPr lvl="1"/>
                <a:r>
                  <a:rPr lang="en-US" sz="3200" dirty="0">
                    <a:solidFill>
                      <a:schemeClr val="accent2"/>
                    </a:solidFill>
                  </a:rPr>
                  <a:t>lock not held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chemeClr val="accent2"/>
                    </a:solidFill>
                  </a:rPr>
                  <a:t> data structure consistent</a:t>
                </a:r>
              </a:p>
              <a:p>
                <a:r>
                  <a:rPr lang="en-US" sz="3200" i="1" dirty="0">
                    <a:solidFill>
                      <a:schemeClr val="accent2"/>
                    </a:solidFill>
                  </a:rPr>
                  <a:t>Or equivalently</a:t>
                </a:r>
                <a:r>
                  <a:rPr lang="en-US" sz="3200" dirty="0">
                    <a:solidFill>
                      <a:schemeClr val="accent2"/>
                    </a:solidFill>
                  </a:rPr>
                  <a:t>:</a:t>
                </a:r>
              </a:p>
              <a:p>
                <a:pPr lvl="1"/>
                <a:r>
                  <a:rPr lang="en-US" sz="3200" dirty="0">
                    <a:solidFill>
                      <a:schemeClr val="accent2"/>
                    </a:solidFill>
                  </a:rPr>
                  <a:t>data structure inconsistent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</m:t>
                    </m:r>
                  </m:oMath>
                </a14:m>
                <a:r>
                  <a:rPr lang="en-US" sz="3200" dirty="0">
                    <a:solidFill>
                      <a:schemeClr val="accent2"/>
                    </a:solidFill>
                  </a:rPr>
                  <a:t>lock held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C8FCE4C-302E-7E40-B7CA-8CC215E65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6" t="-1327" r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1D5D23A-456D-D54F-AF40-D13F2D39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using 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6F258-D0F5-AD41-B9CD-0870FD255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179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589054-7D77-F941-9A1D-4EFF0D056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35676"/>
            <a:ext cx="8189259" cy="5496908"/>
          </a:xfrm>
        </p:spPr>
        <p:txBody>
          <a:bodyPr/>
          <a:lstStyle/>
          <a:p>
            <a:r>
              <a:rPr lang="en-US" sz="3200" i="1" dirty="0">
                <a:solidFill>
                  <a:schemeClr val="accent2"/>
                </a:solidFill>
              </a:rPr>
              <a:t>q</a:t>
            </a:r>
            <a:r>
              <a:rPr lang="en-US" sz="3200" dirty="0">
                <a:solidFill>
                  <a:schemeClr val="accent2"/>
                </a:solidFill>
              </a:rPr>
              <a:t> = </a:t>
            </a:r>
            <a:r>
              <a:rPr lang="en-US" sz="3200" dirty="0" err="1">
                <a:solidFill>
                  <a:schemeClr val="accent2"/>
                </a:solidFill>
              </a:rPr>
              <a:t>queue.Queue</a:t>
            </a:r>
            <a:r>
              <a:rPr lang="en-US" sz="3200">
                <a:solidFill>
                  <a:schemeClr val="accent2"/>
                </a:solidFill>
              </a:rPr>
              <a:t>(): </a:t>
            </a:r>
            <a:r>
              <a:rPr lang="en-US" sz="3200"/>
              <a:t>initialize </a:t>
            </a:r>
            <a:r>
              <a:rPr lang="en-US" sz="3200" dirty="0"/>
              <a:t>a new queue</a:t>
            </a:r>
          </a:p>
          <a:p>
            <a:r>
              <a:rPr lang="en-US" sz="3200" dirty="0" err="1">
                <a:solidFill>
                  <a:schemeClr val="accent2"/>
                </a:solidFill>
              </a:rPr>
              <a:t>queue.put</a:t>
            </a:r>
            <a:r>
              <a:rPr lang="en-US" sz="3200" dirty="0">
                <a:solidFill>
                  <a:schemeClr val="accent2"/>
                </a:solidFill>
              </a:rPr>
              <a:t>(</a:t>
            </a:r>
            <a:r>
              <a:rPr lang="en-US" sz="3200" i="1" dirty="0">
                <a:solidFill>
                  <a:schemeClr val="accent2"/>
                </a:solidFill>
              </a:rPr>
              <a:t>q, v</a:t>
            </a:r>
            <a:r>
              <a:rPr lang="en-US" sz="3200" dirty="0">
                <a:solidFill>
                  <a:schemeClr val="accent2"/>
                </a:solidFill>
              </a:rPr>
              <a:t>): </a:t>
            </a:r>
            <a:r>
              <a:rPr lang="en-US" sz="3200" dirty="0"/>
              <a:t>add </a:t>
            </a:r>
            <a:r>
              <a:rPr lang="en-US" sz="3200" i="1" dirty="0">
                <a:solidFill>
                  <a:schemeClr val="accent2"/>
                </a:solidFill>
              </a:rPr>
              <a:t>v</a:t>
            </a:r>
            <a:r>
              <a:rPr lang="en-US" sz="3200" dirty="0"/>
              <a:t> to the tail of queue </a:t>
            </a:r>
            <a:r>
              <a:rPr lang="en-US" sz="3200" i="1" dirty="0">
                <a:solidFill>
                  <a:schemeClr val="accent2"/>
                </a:solidFill>
              </a:rPr>
              <a:t>q</a:t>
            </a:r>
            <a:endParaRPr lang="en-US" sz="3200" dirty="0">
              <a:solidFill>
                <a:schemeClr val="accent2"/>
              </a:solidFill>
            </a:endParaRPr>
          </a:p>
          <a:p>
            <a:r>
              <a:rPr lang="en-US" sz="3200" i="1" dirty="0">
                <a:solidFill>
                  <a:schemeClr val="accent2"/>
                </a:solidFill>
              </a:rPr>
              <a:t>v</a:t>
            </a:r>
            <a:r>
              <a:rPr lang="en-US" sz="3200" dirty="0">
                <a:solidFill>
                  <a:schemeClr val="accent2"/>
                </a:solidFill>
              </a:rPr>
              <a:t> = </a:t>
            </a:r>
            <a:r>
              <a:rPr lang="en-US" sz="3200" dirty="0" err="1">
                <a:solidFill>
                  <a:schemeClr val="accent2"/>
                </a:solidFill>
              </a:rPr>
              <a:t>queue.get</a:t>
            </a:r>
            <a:r>
              <a:rPr lang="en-US" sz="3200" dirty="0">
                <a:solidFill>
                  <a:schemeClr val="accent2"/>
                </a:solidFill>
              </a:rPr>
              <a:t>(</a:t>
            </a:r>
            <a:r>
              <a:rPr lang="en-US" sz="3200" i="1" dirty="0">
                <a:solidFill>
                  <a:schemeClr val="accent2"/>
                </a:solidFill>
              </a:rPr>
              <a:t>q</a:t>
            </a:r>
            <a:r>
              <a:rPr lang="en-US" sz="3200" dirty="0">
                <a:solidFill>
                  <a:schemeClr val="accent2"/>
                </a:solidFill>
              </a:rPr>
              <a:t>):</a:t>
            </a:r>
            <a:r>
              <a:rPr lang="en-US" sz="3200" dirty="0"/>
              <a:t> returns </a:t>
            </a:r>
            <a:r>
              <a:rPr lang="en-US" sz="3200" dirty="0">
                <a:solidFill>
                  <a:schemeClr val="accent2"/>
                </a:solidFill>
              </a:rPr>
              <a:t>None</a:t>
            </a:r>
            <a:r>
              <a:rPr lang="en-US" sz="3200" i="1" dirty="0">
                <a:solidFill>
                  <a:schemeClr val="accent2"/>
                </a:solidFill>
              </a:rPr>
              <a:t> </a:t>
            </a:r>
            <a:r>
              <a:rPr lang="en-US" sz="3200" dirty="0"/>
              <a:t>if </a:t>
            </a:r>
            <a:r>
              <a:rPr lang="en-US" sz="3200" i="1" dirty="0">
                <a:solidFill>
                  <a:schemeClr val="accent2"/>
                </a:solidFill>
              </a:rPr>
              <a:t>q</a:t>
            </a:r>
            <a:r>
              <a:rPr lang="en-US" sz="3200" dirty="0"/>
              <a:t> is empty or </a:t>
            </a:r>
            <a:r>
              <a:rPr lang="en-US" sz="3200" i="1" dirty="0">
                <a:solidFill>
                  <a:schemeClr val="accent2"/>
                </a:solidFill>
              </a:rPr>
              <a:t>v </a:t>
            </a:r>
            <a:r>
              <a:rPr lang="en-US" sz="3200" dirty="0"/>
              <a:t>if </a:t>
            </a:r>
            <a:r>
              <a:rPr lang="en-US" sz="3200" i="1" dirty="0">
                <a:solidFill>
                  <a:schemeClr val="accent2"/>
                </a:solidFill>
              </a:rPr>
              <a:t>v</a:t>
            </a:r>
            <a:r>
              <a:rPr lang="en-US" sz="3200" dirty="0"/>
              <a:t> was at the head of the queue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BB5655-6011-2840-9254-7872771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concurrent queue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D78FD-A823-3F42-8E9C-F22300D543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1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Number of possible interleavings is huge…"/>
          <p:cNvSpPr txBox="1">
            <a:spLocks noGrp="1"/>
          </p:cNvSpPr>
          <p:nvPr>
            <p:ph idx="1"/>
          </p:nvPr>
        </p:nvSpPr>
        <p:spPr>
          <a:xfrm>
            <a:off x="228600" y="1143000"/>
            <a:ext cx="8686800" cy="5589584"/>
          </a:xfrm>
        </p:spPr>
        <p:txBody>
          <a:bodyPr>
            <a:normAutofit/>
          </a:bodyPr>
          <a:lstStyle/>
          <a:p>
            <a:r>
              <a:rPr lang="en-US" sz="2800" dirty="0"/>
              <a:t>Number of possible interleavings is usually huge</a:t>
            </a:r>
          </a:p>
          <a:p>
            <a:r>
              <a:rPr lang="en-US" sz="2800" dirty="0"/>
              <a:t>Bad </a:t>
            </a:r>
            <a:r>
              <a:rPr lang="en-US" sz="2800" dirty="0" err="1"/>
              <a:t>interleavings</a:t>
            </a:r>
            <a:r>
              <a:rPr lang="en-US" sz="2800" dirty="0"/>
              <a:t>, if they exist, may happen only rarely</a:t>
            </a:r>
            <a:endParaRPr lang="en-US" sz="2400" dirty="0"/>
          </a:p>
          <a:p>
            <a:pPr lvl="2"/>
            <a:r>
              <a:rPr lang="en-US" sz="2600" dirty="0"/>
              <a:t>  Works 1000x ≠ no race condition</a:t>
            </a:r>
          </a:p>
          <a:p>
            <a:r>
              <a:rPr lang="en-US" sz="2800" dirty="0"/>
              <a:t>Timing dependent: small changes hide bugs</a:t>
            </a:r>
          </a:p>
          <a:p>
            <a:pPr lvl="1"/>
            <a:r>
              <a:rPr lang="en-US" sz="2467" dirty="0"/>
              <a:t>add print statement </a:t>
            </a:r>
            <a:r>
              <a:rPr lang="en-US" sz="2467" dirty="0">
                <a:sym typeface="Wingdings" pitchFamily="2" charset="2"/>
              </a:rPr>
              <a:t> bug no longer seems to happen</a:t>
            </a:r>
          </a:p>
          <a:p>
            <a:r>
              <a:rPr lang="en-US" sz="2800" dirty="0">
                <a:sym typeface="Wingdings" pitchFamily="2" charset="2"/>
              </a:rPr>
              <a:t>Harmony is designed to help identify such bugs</a:t>
            </a:r>
          </a:p>
          <a:p>
            <a:pPr lvl="1"/>
            <a:r>
              <a:rPr lang="en-US" sz="2467" dirty="0">
                <a:sym typeface="Wingdings" pitchFamily="2" charset="2"/>
              </a:rPr>
              <a:t>model checking!</a:t>
            </a:r>
            <a:endParaRPr lang="en-US" sz="2467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176" name="Race Conditions are Hard to Debug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Race Conditions are Hard to Debug</a:t>
            </a: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608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04CA63-3AB7-1D43-83FC-8D71C13C3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Answer: </a:t>
            </a:r>
            <a:r>
              <a:rPr lang="en-US" dirty="0">
                <a:solidFill>
                  <a:srgbClr val="FF0000"/>
                </a:solidFill>
              </a:rPr>
              <a:t>all important</a:t>
            </a:r>
          </a:p>
          <a:p>
            <a:pPr lvl="1"/>
            <a:r>
              <a:rPr lang="en-US" dirty="0"/>
              <a:t>any resource that needs scheduling</a:t>
            </a:r>
          </a:p>
          <a:p>
            <a:pPr lvl="2"/>
            <a:r>
              <a:rPr lang="en-US" dirty="0"/>
              <a:t>CPU run queue</a:t>
            </a:r>
          </a:p>
          <a:p>
            <a:pPr lvl="2"/>
            <a:r>
              <a:rPr lang="en-US" dirty="0"/>
              <a:t>disk, network, printer waiting queue</a:t>
            </a:r>
          </a:p>
          <a:p>
            <a:pPr lvl="2"/>
            <a:r>
              <a:rPr lang="en-US" dirty="0"/>
              <a:t>lock waiting queue</a:t>
            </a:r>
          </a:p>
          <a:p>
            <a:pPr lvl="1"/>
            <a:r>
              <a:rPr lang="en-US" dirty="0"/>
              <a:t>inter-process communication</a:t>
            </a:r>
          </a:p>
          <a:p>
            <a:pPr lvl="2"/>
            <a:r>
              <a:rPr lang="en-US" dirty="0" err="1"/>
              <a:t>Posix</a:t>
            </a:r>
            <a:r>
              <a:rPr lang="en-US" dirty="0"/>
              <a:t> pipes:</a:t>
            </a:r>
          </a:p>
          <a:p>
            <a:pPr lvl="3"/>
            <a:r>
              <a:rPr lang="en-US" dirty="0">
                <a:solidFill>
                  <a:schemeClr val="accent2"/>
                </a:solidFill>
              </a:rPr>
              <a:t>cat file | tr a-z A-Z | grep RVR</a:t>
            </a:r>
          </a:p>
          <a:p>
            <a:pPr lvl="1"/>
            <a:r>
              <a:rPr lang="en-US" dirty="0"/>
              <a:t>actor-based concurrency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446CCA-4DA1-944A-8CEF-D30027CF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How important are concurrent queues?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44D0E-2A14-ED4E-9930-122EB6F84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649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04CA63-3AB7-1D43-83FC-8D71C13C3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Answer: </a:t>
            </a:r>
            <a:r>
              <a:rPr lang="en-US" dirty="0">
                <a:solidFill>
                  <a:srgbClr val="FF0000"/>
                </a:solidFill>
              </a:rPr>
              <a:t>all important</a:t>
            </a:r>
          </a:p>
          <a:p>
            <a:pPr lvl="1"/>
            <a:r>
              <a:rPr lang="en-US" dirty="0"/>
              <a:t>any resource that needs scheduling</a:t>
            </a:r>
          </a:p>
          <a:p>
            <a:pPr lvl="2"/>
            <a:r>
              <a:rPr lang="en-US" dirty="0"/>
              <a:t>CPU run queue</a:t>
            </a:r>
          </a:p>
          <a:p>
            <a:pPr lvl="2"/>
            <a:r>
              <a:rPr lang="en-US" dirty="0"/>
              <a:t>disk, network, printer waiting queue</a:t>
            </a:r>
          </a:p>
          <a:p>
            <a:pPr lvl="2"/>
            <a:r>
              <a:rPr lang="en-US" dirty="0"/>
              <a:t>lock waiting queue</a:t>
            </a:r>
          </a:p>
          <a:p>
            <a:pPr lvl="1"/>
            <a:r>
              <a:rPr lang="en-US" dirty="0"/>
              <a:t>inter-process communication</a:t>
            </a:r>
          </a:p>
          <a:p>
            <a:pPr lvl="2"/>
            <a:r>
              <a:rPr lang="en-US" dirty="0" err="1"/>
              <a:t>Posix</a:t>
            </a:r>
            <a:r>
              <a:rPr lang="en-US" dirty="0"/>
              <a:t> pipes:</a:t>
            </a:r>
          </a:p>
          <a:p>
            <a:pPr lvl="3"/>
            <a:r>
              <a:rPr lang="en-US" dirty="0">
                <a:solidFill>
                  <a:schemeClr val="accent2"/>
                </a:solidFill>
              </a:rPr>
              <a:t>cat file | tr a-z A-Z | grep RVR</a:t>
            </a:r>
          </a:p>
          <a:p>
            <a:pPr lvl="1"/>
            <a:r>
              <a:rPr lang="en-US" dirty="0"/>
              <a:t>actor-based concurrency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446CCA-4DA1-944A-8CEF-D30027CF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How important are concurrent queues?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44D0E-2A14-ED4E-9930-122EB6F84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6200F-EDD7-964E-BBAE-B5F785270FC5}"/>
              </a:ext>
            </a:extLst>
          </p:cNvPr>
          <p:cNvSpPr txBox="1"/>
          <p:nvPr/>
        </p:nvSpPr>
        <p:spPr>
          <a:xfrm>
            <a:off x="3402326" y="6094015"/>
            <a:ext cx="449770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Good performance is critical!</a:t>
            </a:r>
          </a:p>
        </p:txBody>
      </p:sp>
    </p:spTree>
    <p:extLst>
      <p:ext uri="{BB962C8B-B14F-4D97-AF65-F5344CB8AC3E}">
        <p14:creationId xmlns:p14="http://schemas.microsoft.com/office/powerpoint/2010/main" val="39886517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5F800-4188-5E75-BAA2-83486345A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46628F-BEB3-A262-49EC-90BB9A73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Specifying a </a:t>
            </a:r>
            <a:r>
              <a:rPr lang="en-US" strike="sngStrike" dirty="0">
                <a:solidFill>
                  <a:srgbClr val="FF0000"/>
                </a:solidFill>
              </a:rPr>
              <a:t>concurrent</a:t>
            </a:r>
            <a:r>
              <a:rPr lang="en-US" dirty="0"/>
              <a:t> queue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7C2B1-313E-CDD0-A99D-4E605D58F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72CEF-C583-3116-25F3-560D051A5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90" y="1491917"/>
            <a:ext cx="3675685" cy="372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05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6C665-5E76-DFE3-B003-2A81135E2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4C67DC-7E58-2E7A-E3A1-29BFF806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Specifying a </a:t>
            </a:r>
            <a:r>
              <a:rPr lang="en-US" dirty="0">
                <a:solidFill>
                  <a:srgbClr val="FF0000"/>
                </a:solidFill>
              </a:rPr>
              <a:t>concurrent</a:t>
            </a:r>
            <a:r>
              <a:rPr lang="en-US" dirty="0"/>
              <a:t> queue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87E6B-A819-17C1-9384-695157CDED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FA5697-5B98-CA55-AFA1-B6C4961812CE}"/>
              </a:ext>
            </a:extLst>
          </p:cNvPr>
          <p:cNvSpPr txBox="1"/>
          <p:nvPr/>
        </p:nvSpPr>
        <p:spPr>
          <a:xfrm>
            <a:off x="1752599" y="5529943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Sequential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0982F-7282-FEF1-DCDD-26AE53D28189}"/>
              </a:ext>
            </a:extLst>
          </p:cNvPr>
          <p:cNvSpPr txBox="1"/>
          <p:nvPr/>
        </p:nvSpPr>
        <p:spPr>
          <a:xfrm>
            <a:off x="5725885" y="5529943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Concurrent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53D77-59DD-A2EC-A491-2CD3D20DD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90" y="1491917"/>
            <a:ext cx="3675685" cy="3722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630AD-AF73-DF95-6F52-D8F025A38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99668"/>
            <a:ext cx="3787321" cy="40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003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BAB231-DAAA-424E-FC9B-3A84F3BA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47" y="1320035"/>
            <a:ext cx="5152643" cy="4723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A1120A-0268-8F45-8613-AEAB4C88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using a queue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DC915-70CB-904E-835F-4A42D372D5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4C8A5-FEED-CE4A-AA8B-EDEE3070B1D9}"/>
              </a:ext>
            </a:extLst>
          </p:cNvPr>
          <p:cNvSpPr txBox="1"/>
          <p:nvPr/>
        </p:nvSpPr>
        <p:spPr>
          <a:xfrm>
            <a:off x="3977314" y="2119234"/>
            <a:ext cx="237249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enqueue </a:t>
            </a:r>
            <a:r>
              <a:rPr lang="en-US" i="1" dirty="0">
                <a:solidFill>
                  <a:srgbClr val="FF0000"/>
                </a:solidFill>
              </a:rPr>
              <a:t>v </a:t>
            </a:r>
            <a:r>
              <a:rPr lang="en-US" dirty="0">
                <a:solidFill>
                  <a:srgbClr val="FF0000"/>
                </a:solidFill>
              </a:rPr>
              <a:t>onto !</a:t>
            </a:r>
            <a:r>
              <a:rPr lang="en-US" i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72027-7C3B-2C4E-A851-D229D471C959}"/>
              </a:ext>
            </a:extLst>
          </p:cNvPr>
          <p:cNvSpPr txBox="1"/>
          <p:nvPr/>
        </p:nvSpPr>
        <p:spPr>
          <a:xfrm>
            <a:off x="4818311" y="3072759"/>
            <a:ext cx="251751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dequeue and 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C2E5A-A2C9-B742-B00C-3DDD3F20E792}"/>
              </a:ext>
            </a:extLst>
          </p:cNvPr>
          <p:cNvSpPr txBox="1"/>
          <p:nvPr/>
        </p:nvSpPr>
        <p:spPr>
          <a:xfrm>
            <a:off x="4355994" y="4208965"/>
            <a:ext cx="173542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create queue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667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76B8F9-DFF5-9240-9747-426315805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Specifying a concurrent queue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40C23-7CFD-8742-99B1-6FFF50CAF2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6C4CB-DF20-D14B-B0C7-49B12CE24AF5}"/>
              </a:ext>
            </a:extLst>
          </p:cNvPr>
          <p:cNvSpPr txBox="1"/>
          <p:nvPr/>
        </p:nvSpPr>
        <p:spPr>
          <a:xfrm>
            <a:off x="4299774" y="1431446"/>
            <a:ext cx="497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Not a good implementation because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operations are O(n)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code uses </a:t>
            </a:r>
            <a:r>
              <a:rPr lang="en-US" b="1" dirty="0">
                <a:solidFill>
                  <a:srgbClr val="00B050"/>
                </a:solidFill>
              </a:rPr>
              <a:t>atomically</a:t>
            </a:r>
          </a:p>
          <a:p>
            <a:pPr lvl="1" indent="0"/>
            <a:r>
              <a:rPr lang="en-US" dirty="0">
                <a:solidFill>
                  <a:schemeClr val="accent2"/>
                </a:solidFill>
              </a:rPr>
              <a:t>compiler cannot generate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FAA87-BC5E-3FF2-D679-30D76A6B1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2" y="1216909"/>
            <a:ext cx="3911982" cy="4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5449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213C-EBCF-B7F2-4F2C-14473097B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Implementing a concurrent queue</a:t>
            </a:r>
          </a:p>
        </p:txBody>
      </p:sp>
    </p:spTree>
    <p:extLst>
      <p:ext uri="{BB962C8B-B14F-4D97-AF65-F5344CB8AC3E}">
        <p14:creationId xmlns:p14="http://schemas.microsoft.com/office/powerpoint/2010/main" val="122365136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BFD7CB-0C4A-E934-8CBC-D798B2886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2281774"/>
            <a:ext cx="6640303" cy="4181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7BAA0E-4CB0-EA48-9D2D-CED0F1D6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91C6-C457-B041-AB1D-C29FC7872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7F4FBC-EDE4-544D-BCE3-C3B176B83AEE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2AD5100-B954-F74E-970A-CD4D1BB8E6A0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D8BD03F-D188-6249-9FD2-B0144B4FA8D7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60699A2-B238-A044-8FC2-9C60F5512BA5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CEFB3CE-A062-CC4B-802C-CAD29B176E73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0B4B80D-BE0A-7B4B-A1BB-34532E34FCFE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682353F-D1E8-D247-950D-68E92B4F6F9E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EB2A4AE-4DB8-D242-ABDD-E663AB175C8E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BBAD22B-2801-594A-B808-B97836A6CA63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AB5D73-3DD9-9D47-BC54-BC1B27BF04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593647-D176-CC40-8A72-D5DB99E89E75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580BBB-CDD7-2A42-AEFF-DB3AD321D5A5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5080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1B349-9C3B-0DA1-A3B0-D5AD6A0B7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421198-995A-1688-F767-6A7C6F56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2281774"/>
            <a:ext cx="6640303" cy="4181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87BCEE-2370-A4CB-4062-8E56754FD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CFBF3-CCC3-8497-B00B-CD08EAFC92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AC2A47-5FB8-5B5E-3EA5-CB8AA7FC5E77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7815F78-40CA-C26B-CDF8-5011C345FC14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F6EED1C-FBCA-6A11-C993-4FF38A53C00E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EA51FB1-6E4B-F200-E209-8A2FDFD81728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B5ED07F-0A9D-C09E-FB85-BE6B58B1A126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7D7574C-C11E-7D48-F3CA-5864306641B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D8DC415-A9A1-C651-B469-CF98F7965908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87F851A-0118-1B3F-726D-53734EE7D925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2FF357-7B91-E13E-AE45-8AAD6DF8FB97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7E30234-B4EF-73A6-08C7-872EE334A5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AC6638-4972-9F65-4C73-D5212ED64D6E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B0B24F0-471D-0A08-392D-E4030AA019DC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Left Arrow 4">
            <a:extLst>
              <a:ext uri="{FF2B5EF4-FFF2-40B4-BE49-F238E27FC236}">
                <a16:creationId xmlns:a16="http://schemas.microsoft.com/office/drawing/2014/main" id="{2C1330A4-5A49-D84F-FC0C-E6B4C2317DC0}"/>
              </a:ext>
            </a:extLst>
          </p:cNvPr>
          <p:cNvSpPr/>
          <p:nvPr/>
        </p:nvSpPr>
        <p:spPr>
          <a:xfrm>
            <a:off x="4626447" y="2329901"/>
            <a:ext cx="3607603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dynamic memory allocation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483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EA98-4A7B-460A-EBBA-1013A12C8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822CB4-17E3-F32F-C3A9-A7019B7D8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2281774"/>
            <a:ext cx="6640303" cy="4181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062E0E-751E-FD0A-9E5E-D9DC15A6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C0391-6F06-B9D3-3CC8-F3FAF827E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E69C0D-37C4-FB39-8BB9-A30FC366688B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E8F7244-570F-B928-AAE8-5758734A2107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F9908E7-C6D0-7DE1-A312-0958A824EED8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D07A32B-CE91-6D7C-93C4-90648B2F5FEF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19F4F62-0ACE-7F6D-5D5B-7AA4406A0570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17262F2-04F9-6956-01C6-BDD7B6E2B521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D92A9DF-C0A6-9430-7A66-37A0C3CFE24B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A7C5F2A-B0C3-8508-616A-BE1D7AB50857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041E7D-DDDD-B01F-F310-14BB979470EA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09B9514-851F-10D8-74F5-E6BB4394AE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7DC83A-5EC9-5026-7876-CB581498A45F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D389D21-961C-B1EC-2ED6-0AFE2DA0804C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Left Arrow 4">
            <a:extLst>
              <a:ext uri="{FF2B5EF4-FFF2-40B4-BE49-F238E27FC236}">
                <a16:creationId xmlns:a16="http://schemas.microsoft.com/office/drawing/2014/main" id="{C766A9C6-B135-ECAA-4228-F893ACA02EAF}"/>
              </a:ext>
            </a:extLst>
          </p:cNvPr>
          <p:cNvSpPr/>
          <p:nvPr/>
        </p:nvSpPr>
        <p:spPr>
          <a:xfrm rot="20566514">
            <a:off x="6036709" y="2381251"/>
            <a:ext cx="2851349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empty queue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1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96B5-1D8A-E5C8-E9FC-530A19246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935" y="1179484"/>
            <a:ext cx="4194933" cy="3422669"/>
          </a:xfrm>
        </p:spPr>
        <p:txBody>
          <a:bodyPr/>
          <a:lstStyle/>
          <a:p>
            <a:r>
              <a:rPr lang="en-US" dirty="0"/>
              <a:t>State Space and Model Checking</a:t>
            </a:r>
          </a:p>
        </p:txBody>
      </p:sp>
    </p:spTree>
    <p:extLst>
      <p:ext uri="{BB962C8B-B14F-4D97-AF65-F5344CB8AC3E}">
        <p14:creationId xmlns:p14="http://schemas.microsoft.com/office/powerpoint/2010/main" val="395634744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5B9B2-38B0-6BE0-F8EE-2FFB432CE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E818EE-E389-EA3A-2192-6FBF5C786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2281774"/>
            <a:ext cx="6640303" cy="4181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127B09-7DBC-B19D-2E2A-82B4EC566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20FBD-5B17-5FA3-ECBB-9A74372E70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251686-98AF-FA00-CB68-AE37E5C7CBC5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BEC5EA9-B7B3-F667-F811-A968AD2A912C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9A1486D-095F-4B7A-6E34-D3724C0C1457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49BA78-8EA1-6536-F5BC-F366BF1BFEB7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B40B331-6C9E-D2EC-DABD-D15B7E077BD7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8A55F85-F246-9025-FD51-650FB1409C14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0B92DD8-6F29-58ED-2767-F6FF95F3D05E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D4FB8C8-B42A-E840-5ADD-1876318FA3AB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3A498C-3395-778F-352E-D00D2514D6D9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6F382B-E591-87B3-CFE6-9D46530238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01539B-C308-FF50-E1FF-45D52C4D72ED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9C152EF-C20C-58D5-57D5-EB3A0497FD1C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Left Arrow 4">
            <a:extLst>
              <a:ext uri="{FF2B5EF4-FFF2-40B4-BE49-F238E27FC236}">
                <a16:creationId xmlns:a16="http://schemas.microsoft.com/office/drawing/2014/main" id="{9ED8FF6C-F277-DD44-6E80-E261C83861BB}"/>
              </a:ext>
            </a:extLst>
          </p:cNvPr>
          <p:cNvSpPr/>
          <p:nvPr/>
        </p:nvSpPr>
        <p:spPr>
          <a:xfrm>
            <a:off x="6776238" y="3973582"/>
            <a:ext cx="1993311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allocate node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433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3E600-0A5A-0AF2-DA4A-4F3D31F66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DCDF23-5A5A-195B-C18D-5B256350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2281774"/>
            <a:ext cx="6640303" cy="4181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744832-A977-645B-92F1-BE0DE460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C04CF-1A16-3F59-B09D-65A2D30FD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D500A3-08FB-177B-E95C-D5B1973185C4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3B669AB-02DC-7E6F-DACA-64FF9A5DBCF2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D9C9439-7669-2CA2-3C02-7AB3BAE3F6AA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6533475-EC4B-D61A-2D3F-4B2821E71585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C6D0868-CC0C-DD37-A3B1-2D466BF25259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D91BF58-679F-714C-6EC0-3FFB09F10FF1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DFF1A72-AC16-B503-4782-ED7E70017F33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0D5D8A2-063E-4E50-7D8B-96654E46CFE1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81A94C-0B4E-A033-D410-45812EC37C9A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6D2ECA-54A8-7885-6A70-7D12712019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4D6F91-9388-A96C-CAE7-5DB52166F362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4365D47-CA10-7C15-878C-BB08A4D76E1A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Left Arrow 4">
            <a:extLst>
              <a:ext uri="{FF2B5EF4-FFF2-40B4-BE49-F238E27FC236}">
                <a16:creationId xmlns:a16="http://schemas.microsoft.com/office/drawing/2014/main" id="{AB5A5E73-22B3-858B-1230-DDF78902F22C}"/>
              </a:ext>
            </a:extLst>
          </p:cNvPr>
          <p:cNvSpPr/>
          <p:nvPr/>
        </p:nvSpPr>
        <p:spPr>
          <a:xfrm>
            <a:off x="4224091" y="4257194"/>
            <a:ext cx="2147299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grab lock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650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A631B-BDFF-E0A5-B975-B69CBE862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8E3A5E-22ED-D636-CF33-456F86103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2281774"/>
            <a:ext cx="6640303" cy="4181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CAD3B0-1447-C0DF-E675-DBEA9746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37072-00A7-4C87-FB8F-BFEF034D9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1AE3D2-555F-9918-B2D5-9722A1D035CB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299D9A6-9556-44B9-248C-65F2D64267EC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5200756-798F-3AFD-1810-B878B2450917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BB3E551-A771-25A9-6D29-5E24830B7366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3318ABF-56BD-67DD-9F0C-5BF492E2F0F4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7DC6868-F992-BC07-7B05-986EA338E20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DEFBAE0-E492-54D3-86C0-CF0227295881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CEA74EA-5BCC-F2D1-C6DC-64761B2928A7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CDC246A-3C44-2B29-85AC-D73F8F350DA3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C05D597-261A-CE2E-6B02-305DBC62FF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A400B9-499E-270B-F01B-13ED370ABE41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716DEC3-F475-EE76-FFB2-29CC55FD91CE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Left Arrow 4">
            <a:extLst>
              <a:ext uri="{FF2B5EF4-FFF2-40B4-BE49-F238E27FC236}">
                <a16:creationId xmlns:a16="http://schemas.microsoft.com/office/drawing/2014/main" id="{08E3C1C0-A67D-9708-E563-BB33333C5C74}"/>
              </a:ext>
            </a:extLst>
          </p:cNvPr>
          <p:cNvSpPr/>
          <p:nvPr/>
        </p:nvSpPr>
        <p:spPr>
          <a:xfrm>
            <a:off x="6040461" y="5126659"/>
            <a:ext cx="2147299" cy="73158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the hard stuff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54EDFCD-1793-9A6A-EB28-FAB7DA7088CE}"/>
              </a:ext>
            </a:extLst>
          </p:cNvPr>
          <p:cNvSpPr/>
          <p:nvPr/>
        </p:nvSpPr>
        <p:spPr>
          <a:xfrm>
            <a:off x="5185659" y="4802242"/>
            <a:ext cx="325872" cy="13751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517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7080C-9CB4-818E-5006-98D40C9B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57A678-17F2-51AD-4D27-A6096FF78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2281774"/>
            <a:ext cx="6640303" cy="4181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43D90C-FEC6-81D3-BE7A-A8F3661C7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E2317-5E71-9B9B-F2C9-A6E5F92AC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6917E3-8B80-42D3-E59F-DE2C5AEE0082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13CCBCD-D934-ACCE-3E75-A17BBDA89E3A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5B67E42-AF5A-C47A-B644-B457E8CB4575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0F75885-E661-0E42-F3C3-1C4C541362E6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73235E5-F66A-6261-C946-59B5148C04DA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E74C9EC-7B13-F90D-25C7-5FB5E6F8C622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2952E6-2786-1115-5A44-A536A567EAE3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7B20E09-F0F2-F5D3-1FAA-6C2AE74D2E11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8BA6CF-4E6B-671B-8727-9A072A77CCCA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36B0B9A-EC6F-2A3C-35EB-A13818AA59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B367FF0-07A0-17BD-9E13-E71EE60A891A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A832192-5AA7-71A6-094B-9F8F496B87A8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Left Arrow 4">
            <a:extLst>
              <a:ext uri="{FF2B5EF4-FFF2-40B4-BE49-F238E27FC236}">
                <a16:creationId xmlns:a16="http://schemas.microsoft.com/office/drawing/2014/main" id="{C545CBDF-B5EC-AE4E-F284-CB46C8D990F6}"/>
              </a:ext>
            </a:extLst>
          </p:cNvPr>
          <p:cNvSpPr/>
          <p:nvPr/>
        </p:nvSpPr>
        <p:spPr>
          <a:xfrm>
            <a:off x="4282950" y="5936435"/>
            <a:ext cx="2147299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release lock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356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7BAA0E-4CB0-EA48-9D2D-CED0F1D6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91C6-C457-B041-AB1D-C29FC7872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7F4FBC-EDE4-544D-BCE3-C3B176B83AEE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2AD5100-B954-F74E-970A-CD4D1BB8E6A0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D8BD03F-D188-6249-9FD2-B0144B4FA8D7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60699A2-B238-A044-8FC2-9C60F5512BA5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CEFB3CE-A062-CC4B-802C-CAD29B176E73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0B4B80D-BE0A-7B4B-A1BB-34532E34FCFE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682353F-D1E8-D247-950D-68E92B4F6F9E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EB2A4AE-4DB8-D242-ABDD-E663AB175C8E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BBAD22B-2801-594A-B808-B97836A6CA63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AB5D73-3DD9-9D47-BC54-BC1B27BF04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593647-D176-CC40-8A72-D5DB99E89E75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580BBB-CDD7-2A42-AEFF-DB3AD321D5A5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0F19DE-9923-8996-872F-0F07E5ED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9" y="2710885"/>
            <a:ext cx="4608657" cy="36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13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AE0C9-3513-9601-0CAA-7E898BE3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1821A1-1E9C-C8F9-54FB-E5433B23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1E8C2-1A80-714F-3309-2F4AEDC500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E9F59C4-EBD6-E56C-5E68-8C43CB6D5E15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214B1CB-0211-DB4E-1FDE-534192B818EB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CBFF61D-B4C0-16A3-BDA3-945ED9453BC3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72D41B-DE32-3B5F-748A-CB32BD4E3776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4D6C76B-85E6-F613-5D75-682FDA8DFE53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BE5C4FF-4050-42FB-6A91-D4FE1CF574E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1732063-73B1-EC8D-BC62-ED808E93F705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E2C4FC4-6BD0-92DA-E636-33DB2B581C9C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C0628FB-F250-B0C8-0DBD-BC080E186036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4CE01B-29FD-D8A3-F037-5E862AF04A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BFA31A-7A1F-CDE0-1718-C90B753C9E07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7732A7-358D-2399-8A3B-269098AA181D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Left Arrow 4">
            <a:extLst>
              <a:ext uri="{FF2B5EF4-FFF2-40B4-BE49-F238E27FC236}">
                <a16:creationId xmlns:a16="http://schemas.microsoft.com/office/drawing/2014/main" id="{5E090028-DFAD-BB59-7E9D-58BEF76D61F2}"/>
              </a:ext>
            </a:extLst>
          </p:cNvPr>
          <p:cNvSpPr/>
          <p:nvPr/>
        </p:nvSpPr>
        <p:spPr>
          <a:xfrm>
            <a:off x="5666907" y="4233571"/>
            <a:ext cx="2147299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the hard stuff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E8239C3-17BE-59C9-B67A-B4A5AF061375}"/>
              </a:ext>
            </a:extLst>
          </p:cNvPr>
          <p:cNvSpPr/>
          <p:nvPr/>
        </p:nvSpPr>
        <p:spPr>
          <a:xfrm>
            <a:off x="5065166" y="3362476"/>
            <a:ext cx="318562" cy="2481923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32AF0-DC7B-4528-7327-809C24783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9" y="2710885"/>
            <a:ext cx="4608657" cy="36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4326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1AE4E-E10B-AE19-635D-A5D88CC72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C50D19-513E-95B8-A5C2-714EA6D78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9" y="2710885"/>
            <a:ext cx="4608657" cy="36885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27A1C2-ABCD-36E2-2E4C-65B688B2E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implementation, 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604A1-F49A-18B3-DF9F-2F5DC1993D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D8C25A-1093-6484-5899-FDBA64163164}"/>
              </a:ext>
            </a:extLst>
          </p:cNvPr>
          <p:cNvGrpSpPr/>
          <p:nvPr/>
        </p:nvGrpSpPr>
        <p:grpSpPr>
          <a:xfrm>
            <a:off x="2484325" y="990598"/>
            <a:ext cx="6568235" cy="969868"/>
            <a:chOff x="815546" y="3945709"/>
            <a:chExt cx="6568235" cy="9698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A287068-C815-88B4-0283-3B8CACC9C2D1}"/>
                </a:ext>
              </a:extLst>
            </p:cNvPr>
            <p:cNvSpPr/>
            <p:nvPr/>
          </p:nvSpPr>
          <p:spPr>
            <a:xfrm>
              <a:off x="815546" y="3945709"/>
              <a:ext cx="716692" cy="741406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.lock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223CE99-B966-1929-DB9E-50FA335B3A60}"/>
                </a:ext>
              </a:extLst>
            </p:cNvPr>
            <p:cNvSpPr/>
            <p:nvPr/>
          </p:nvSpPr>
          <p:spPr>
            <a:xfrm>
              <a:off x="2454875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60B304E-D47E-D13E-364B-7F676131BB63}"/>
                </a:ext>
              </a:extLst>
            </p:cNvPr>
            <p:cNvSpPr/>
            <p:nvPr/>
          </p:nvSpPr>
          <p:spPr>
            <a:xfrm>
              <a:off x="4044778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F064B3E-417F-049F-C6EC-B4D669468163}"/>
                </a:ext>
              </a:extLst>
            </p:cNvPr>
            <p:cNvSpPr/>
            <p:nvPr/>
          </p:nvSpPr>
          <p:spPr>
            <a:xfrm>
              <a:off x="5642919" y="4093775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01231E0-AE35-1015-3199-D859AFE825E1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75719" y="4151870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F9623A9-968F-59D4-9C20-E6E17DD2FC4B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49146" y="4316412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4FFD922-BCF4-3D38-015A-960D27D726C7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4572000" y="4316412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39A2DA-C941-410B-C630-F8403A6261B5}"/>
                </a:ext>
              </a:extLst>
            </p:cNvPr>
            <p:cNvCxnSpPr/>
            <p:nvPr/>
          </p:nvCxnSpPr>
          <p:spPr>
            <a:xfrm>
              <a:off x="6145427" y="4421659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E99005-41C5-B52C-AD62-6288FB1984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546" y="4330700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1E3AD2-7DEF-95C7-7E4C-BE22E93777C3}"/>
                </a:ext>
              </a:extLst>
            </p:cNvPr>
            <p:cNvSpPr txBox="1"/>
            <p:nvPr/>
          </p:nvSpPr>
          <p:spPr>
            <a:xfrm>
              <a:off x="6892941" y="4290854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AA5BA96-4019-E04D-63B3-B40692B58851}"/>
                </a:ext>
              </a:extLst>
            </p:cNvPr>
            <p:cNvSpPr/>
            <p:nvPr/>
          </p:nvSpPr>
          <p:spPr>
            <a:xfrm>
              <a:off x="1284270" y="4315146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Left Arrow 4">
            <a:extLst>
              <a:ext uri="{FF2B5EF4-FFF2-40B4-BE49-F238E27FC236}">
                <a16:creationId xmlns:a16="http://schemas.microsoft.com/office/drawing/2014/main" id="{23C39D80-D7BF-5549-ED77-C287A6E3D820}"/>
              </a:ext>
            </a:extLst>
          </p:cNvPr>
          <p:cNvSpPr/>
          <p:nvPr/>
        </p:nvSpPr>
        <p:spPr>
          <a:xfrm>
            <a:off x="4622535" y="5306025"/>
            <a:ext cx="3615427" cy="110034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FFFF00"/>
                </a:solidFill>
              </a:rPr>
              <a:t>malloc’d</a:t>
            </a:r>
            <a:r>
              <a:rPr lang="en-US" sz="2000" i="1" dirty="0">
                <a:solidFill>
                  <a:srgbClr val="FFFF00"/>
                </a:solidFill>
              </a:rPr>
              <a:t> memory must be explicitly released (cf. C)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2954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A3162A-E936-6D41-8A4B-D65FCD96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queue v2: 2 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9C0A1-0C3F-ED43-A295-33A9CEFDF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A26136-5B6F-7E40-AF14-B27DB511BB98}"/>
              </a:ext>
            </a:extLst>
          </p:cNvPr>
          <p:cNvGrpSpPr/>
          <p:nvPr/>
        </p:nvGrpSpPr>
        <p:grpSpPr>
          <a:xfrm>
            <a:off x="2303349" y="910795"/>
            <a:ext cx="6568236" cy="1049671"/>
            <a:chOff x="2484324" y="910795"/>
            <a:chExt cx="6568236" cy="104967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C242E2F-ED2A-424A-864D-903E29EC8AC5}"/>
                </a:ext>
              </a:extLst>
            </p:cNvPr>
            <p:cNvSpPr/>
            <p:nvPr/>
          </p:nvSpPr>
          <p:spPr>
            <a:xfrm>
              <a:off x="2484324" y="1009647"/>
              <a:ext cx="780835" cy="854077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hdlock</a:t>
              </a:r>
              <a:endParaRPr lang="en-US" sz="1200" dirty="0">
                <a:solidFill>
                  <a:schemeClr val="accent2"/>
                </a:solidFill>
              </a:endParaRP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tllock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E73FBBD-2F92-FC4A-9A61-558740FDFD99}"/>
                </a:ext>
              </a:extLst>
            </p:cNvPr>
            <p:cNvSpPr/>
            <p:nvPr/>
          </p:nvSpPr>
          <p:spPr>
            <a:xfrm>
              <a:off x="4123654" y="1138664"/>
              <a:ext cx="716692" cy="445274"/>
            </a:xfrm>
            <a:prstGeom prst="round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9B9006C-E38B-6045-9561-BB8860934702}"/>
                </a:ext>
              </a:extLst>
            </p:cNvPr>
            <p:cNvSpPr/>
            <p:nvPr/>
          </p:nvSpPr>
          <p:spPr>
            <a:xfrm>
              <a:off x="5713557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D52789D-883F-664D-A648-551AFE38F419}"/>
                </a:ext>
              </a:extLst>
            </p:cNvPr>
            <p:cNvSpPr/>
            <p:nvPr/>
          </p:nvSpPr>
          <p:spPr>
            <a:xfrm>
              <a:off x="7311698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3D0EF18-6B43-AC49-BE5B-B0EB6831C316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3044498" y="1196759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6E52650-97DF-E045-ACCB-1B0BF4849D39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4617925" y="1361301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B91AE18-A96D-314D-81AD-F92F72A2C289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6240779" y="1361301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AA47176-5B6F-CE40-B502-D9F019881DA1}"/>
                </a:ext>
              </a:extLst>
            </p:cNvPr>
            <p:cNvCxnSpPr/>
            <p:nvPr/>
          </p:nvCxnSpPr>
          <p:spPr>
            <a:xfrm>
              <a:off x="7814206" y="1466548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D0362E-818A-7F44-A701-C35A52CD66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0325" y="1375589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738EA7A-696D-5D47-B326-B7447FEE4CF6}"/>
                </a:ext>
              </a:extLst>
            </p:cNvPr>
            <p:cNvSpPr txBox="1"/>
            <p:nvPr/>
          </p:nvSpPr>
          <p:spPr>
            <a:xfrm>
              <a:off x="8561720" y="1335743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50DD048-50A4-304E-B2EC-E8CC11C05D76}"/>
                </a:ext>
              </a:extLst>
            </p:cNvPr>
            <p:cNvSpPr/>
            <p:nvPr/>
          </p:nvSpPr>
          <p:spPr>
            <a:xfrm>
              <a:off x="2953049" y="1360035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4A6F99-ABED-5247-9E61-25F8CFE9620C}"/>
                </a:ext>
              </a:extLst>
            </p:cNvPr>
            <p:cNvSpPr txBox="1"/>
            <p:nvPr/>
          </p:nvSpPr>
          <p:spPr>
            <a:xfrm>
              <a:off x="4161383" y="910795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/>
                  </a:solidFill>
                </a:rPr>
                <a:t>dummy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E2DB5E8-1C64-83C8-F53B-4E284CBC1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90" y="2367172"/>
            <a:ext cx="7772400" cy="38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1658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96B22E-05CE-76D3-D9A8-7A9CB36C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90" y="2367172"/>
            <a:ext cx="7772400" cy="38182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A3162A-E936-6D41-8A4B-D65FCD96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queue v2: 2 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9C0A1-0C3F-ED43-A295-33A9CEFDF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A26136-5B6F-7E40-AF14-B27DB511BB98}"/>
              </a:ext>
            </a:extLst>
          </p:cNvPr>
          <p:cNvGrpSpPr/>
          <p:nvPr/>
        </p:nvGrpSpPr>
        <p:grpSpPr>
          <a:xfrm>
            <a:off x="2303349" y="910795"/>
            <a:ext cx="6568236" cy="1049671"/>
            <a:chOff x="2484324" y="910795"/>
            <a:chExt cx="6568236" cy="104967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C242E2F-ED2A-424A-864D-903E29EC8AC5}"/>
                </a:ext>
              </a:extLst>
            </p:cNvPr>
            <p:cNvSpPr/>
            <p:nvPr/>
          </p:nvSpPr>
          <p:spPr>
            <a:xfrm>
              <a:off x="2484324" y="1009647"/>
              <a:ext cx="780835" cy="854077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hdlock</a:t>
              </a:r>
              <a:endParaRPr lang="en-US" sz="1200" dirty="0">
                <a:solidFill>
                  <a:schemeClr val="accent2"/>
                </a:solidFill>
              </a:endParaRP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tllock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E73FBBD-2F92-FC4A-9A61-558740FDFD99}"/>
                </a:ext>
              </a:extLst>
            </p:cNvPr>
            <p:cNvSpPr/>
            <p:nvPr/>
          </p:nvSpPr>
          <p:spPr>
            <a:xfrm>
              <a:off x="4123654" y="1138664"/>
              <a:ext cx="716692" cy="445274"/>
            </a:xfrm>
            <a:prstGeom prst="round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9B9006C-E38B-6045-9561-BB8860934702}"/>
                </a:ext>
              </a:extLst>
            </p:cNvPr>
            <p:cNvSpPr/>
            <p:nvPr/>
          </p:nvSpPr>
          <p:spPr>
            <a:xfrm>
              <a:off x="5713557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D52789D-883F-664D-A648-551AFE38F419}"/>
                </a:ext>
              </a:extLst>
            </p:cNvPr>
            <p:cNvSpPr/>
            <p:nvPr/>
          </p:nvSpPr>
          <p:spPr>
            <a:xfrm>
              <a:off x="7311698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3D0EF18-6B43-AC49-BE5B-B0EB6831C316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3044498" y="1196759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6E52650-97DF-E045-ACCB-1B0BF4849D39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4617925" y="1361301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B91AE18-A96D-314D-81AD-F92F72A2C289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6240779" y="1361301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AA47176-5B6F-CE40-B502-D9F019881DA1}"/>
                </a:ext>
              </a:extLst>
            </p:cNvPr>
            <p:cNvCxnSpPr/>
            <p:nvPr/>
          </p:nvCxnSpPr>
          <p:spPr>
            <a:xfrm>
              <a:off x="7814206" y="1466548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D0362E-818A-7F44-A701-C35A52CD66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0325" y="1375589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738EA7A-696D-5D47-B326-B7447FEE4CF6}"/>
                </a:ext>
              </a:extLst>
            </p:cNvPr>
            <p:cNvSpPr txBox="1"/>
            <p:nvPr/>
          </p:nvSpPr>
          <p:spPr>
            <a:xfrm>
              <a:off x="8561720" y="1335743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50DD048-50A4-304E-B2EC-E8CC11C05D76}"/>
                </a:ext>
              </a:extLst>
            </p:cNvPr>
            <p:cNvSpPr/>
            <p:nvPr/>
          </p:nvSpPr>
          <p:spPr>
            <a:xfrm>
              <a:off x="2953049" y="1360035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4A6F99-ABED-5247-9E61-25F8CFE9620C}"/>
                </a:ext>
              </a:extLst>
            </p:cNvPr>
            <p:cNvSpPr txBox="1"/>
            <p:nvPr/>
          </p:nvSpPr>
          <p:spPr>
            <a:xfrm>
              <a:off x="4161383" y="910795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/>
                  </a:solidFill>
                </a:rPr>
                <a:t>dummy</a:t>
              </a:r>
            </a:p>
          </p:txBody>
        </p:sp>
      </p:grpSp>
      <p:sp>
        <p:nvSpPr>
          <p:cNvPr id="5" name="Left Arrow 4">
            <a:extLst>
              <a:ext uri="{FF2B5EF4-FFF2-40B4-BE49-F238E27FC236}">
                <a16:creationId xmlns:a16="http://schemas.microsoft.com/office/drawing/2014/main" id="{D29B28BD-677B-3A89-EA8A-87A46074D3D3}"/>
              </a:ext>
            </a:extLst>
          </p:cNvPr>
          <p:cNvSpPr/>
          <p:nvPr/>
        </p:nvSpPr>
        <p:spPr>
          <a:xfrm>
            <a:off x="5460104" y="5152216"/>
            <a:ext cx="3683896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atomically q-&gt;tail-&gt;next = node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365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A3162A-E936-6D41-8A4B-D65FCD96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74" y="103183"/>
            <a:ext cx="8961120" cy="887417"/>
          </a:xfrm>
        </p:spPr>
        <p:txBody>
          <a:bodyPr/>
          <a:lstStyle/>
          <a:p>
            <a:r>
              <a:rPr lang="en-US" dirty="0"/>
              <a:t>Concurrent queue v2: 2 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9C0A1-0C3F-ED43-A295-33A9CEFDF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E5E719-AA31-1E42-8E82-ADBC155B47C8}"/>
              </a:ext>
            </a:extLst>
          </p:cNvPr>
          <p:cNvGrpSpPr/>
          <p:nvPr/>
        </p:nvGrpSpPr>
        <p:grpSpPr>
          <a:xfrm>
            <a:off x="2303349" y="910795"/>
            <a:ext cx="6568236" cy="1049671"/>
            <a:chOff x="2484324" y="910795"/>
            <a:chExt cx="6568236" cy="104967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850202D-FBBC-ED4A-85E8-4E69D1D34F17}"/>
                </a:ext>
              </a:extLst>
            </p:cNvPr>
            <p:cNvSpPr/>
            <p:nvPr/>
          </p:nvSpPr>
          <p:spPr>
            <a:xfrm>
              <a:off x="2484324" y="1009647"/>
              <a:ext cx="780835" cy="854077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hdlock</a:t>
              </a:r>
              <a:endParaRPr lang="en-US" sz="1200" dirty="0">
                <a:solidFill>
                  <a:schemeClr val="accent2"/>
                </a:solidFill>
              </a:endParaRP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tllock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FD693A-4497-FF46-A0EE-90C06C15652E}"/>
                </a:ext>
              </a:extLst>
            </p:cNvPr>
            <p:cNvSpPr/>
            <p:nvPr/>
          </p:nvSpPr>
          <p:spPr>
            <a:xfrm>
              <a:off x="4123654" y="1138664"/>
              <a:ext cx="716692" cy="445274"/>
            </a:xfrm>
            <a:prstGeom prst="round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7C9CBB9-F8B1-4F49-B6E9-681B6235DDEF}"/>
                </a:ext>
              </a:extLst>
            </p:cNvPr>
            <p:cNvSpPr/>
            <p:nvPr/>
          </p:nvSpPr>
          <p:spPr>
            <a:xfrm>
              <a:off x="5713557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C87F89F-B300-9C41-B5CA-DBBDC08F74B3}"/>
                </a:ext>
              </a:extLst>
            </p:cNvPr>
            <p:cNvSpPr/>
            <p:nvPr/>
          </p:nvSpPr>
          <p:spPr>
            <a:xfrm>
              <a:off x="7311698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4E613F1-06D0-4648-B93F-F5BED8CEA736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3044498" y="1196759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76BA72-5CBC-A04A-8A56-9276EC220D72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4617925" y="1361301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EEA51D-4AE4-C646-9EBE-EFFFF669EF73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6240779" y="1361301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9A4010E-0CD2-8C4C-8908-A905FB8A977F}"/>
                </a:ext>
              </a:extLst>
            </p:cNvPr>
            <p:cNvCxnSpPr/>
            <p:nvPr/>
          </p:nvCxnSpPr>
          <p:spPr>
            <a:xfrm>
              <a:off x="7814206" y="1466548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40A660B-7A5E-414B-B55B-F419F266F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0325" y="1375589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5D62C4-78DA-0540-B84A-98A8ED529314}"/>
                </a:ext>
              </a:extLst>
            </p:cNvPr>
            <p:cNvSpPr txBox="1"/>
            <p:nvPr/>
          </p:nvSpPr>
          <p:spPr>
            <a:xfrm>
              <a:off x="8561720" y="1335743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1A407E-268D-9841-A2D9-66E5E7B52C9C}"/>
                </a:ext>
              </a:extLst>
            </p:cNvPr>
            <p:cNvSpPr/>
            <p:nvPr/>
          </p:nvSpPr>
          <p:spPr>
            <a:xfrm>
              <a:off x="2953049" y="1360035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239609-5F9B-E446-A8ED-B9B9069A1525}"/>
                </a:ext>
              </a:extLst>
            </p:cNvPr>
            <p:cNvSpPr txBox="1"/>
            <p:nvPr/>
          </p:nvSpPr>
          <p:spPr>
            <a:xfrm>
              <a:off x="4161383" y="910795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/>
                  </a:solidFill>
                </a:rPr>
                <a:t>dummy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DFA754-81D4-E005-8AD6-A09556B7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1" y="2295543"/>
            <a:ext cx="5346485" cy="35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23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EB12E-8120-F9A4-3697-1B97FBD6D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C9E1AB-7246-BCC9-BC73-D2B01F576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223" y="1458820"/>
            <a:ext cx="5135137" cy="1618785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/>
                </a:solidFill>
              </a:rPr>
              <a:t>Frame f()		</a:t>
            </a:r>
            <a:r>
              <a:rPr lang="en-US" sz="1800" dirty="0">
                <a:solidFill>
                  <a:srgbClr val="00B050"/>
                </a:solidFill>
              </a:rPr>
              <a:t>Start a new stack frame</a:t>
            </a:r>
            <a:endParaRPr lang="en-US" sz="1800" dirty="0">
              <a:solidFill>
                <a:schemeClr val="accent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/>
                </a:solidFill>
              </a:rPr>
              <a:t>Load </a:t>
            </a:r>
            <a:r>
              <a:rPr lang="en-US" sz="1800" i="1" dirty="0">
                <a:solidFill>
                  <a:schemeClr val="accent2"/>
                </a:solidFill>
              </a:rPr>
              <a:t>shared</a:t>
            </a:r>
            <a:r>
              <a:rPr lang="en-US" sz="1800" i="1" dirty="0"/>
              <a:t>	</a:t>
            </a:r>
            <a:r>
              <a:rPr lang="en-US" sz="1800" dirty="0">
                <a:solidFill>
                  <a:srgbClr val="00B050"/>
                </a:solidFill>
              </a:rPr>
              <a:t>Push </a:t>
            </a:r>
            <a:r>
              <a:rPr lang="en-US" sz="1800" i="1" dirty="0">
                <a:solidFill>
                  <a:srgbClr val="00B050"/>
                </a:solidFill>
              </a:rPr>
              <a:t>shared</a:t>
            </a:r>
            <a:r>
              <a:rPr lang="en-US" sz="1800" dirty="0">
                <a:solidFill>
                  <a:srgbClr val="00B050"/>
                </a:solidFill>
              </a:rPr>
              <a:t> onto stack</a:t>
            </a:r>
            <a:endParaRPr lang="en-US" sz="1800" i="1" dirty="0">
              <a:solidFill>
                <a:srgbClr val="00B05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/>
                </a:solidFill>
              </a:rPr>
              <a:t>Push 1</a:t>
            </a:r>
            <a:r>
              <a:rPr lang="en-US" sz="1800" dirty="0"/>
              <a:t>		</a:t>
            </a:r>
            <a:r>
              <a:rPr lang="en-US" sz="1800" dirty="0">
                <a:solidFill>
                  <a:srgbClr val="00B050"/>
                </a:solidFill>
              </a:rPr>
              <a:t>Push 1 onto stack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/>
                </a:solidFill>
              </a:rPr>
              <a:t>2-ary +</a:t>
            </a:r>
            <a:r>
              <a:rPr lang="en-US" sz="1800" dirty="0"/>
              <a:t>		</a:t>
            </a:r>
            <a:r>
              <a:rPr lang="en-US" sz="1800" dirty="0">
                <a:solidFill>
                  <a:srgbClr val="00B050"/>
                </a:solidFill>
              </a:rPr>
              <a:t>Add top two stack elements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/>
                </a:solidFill>
              </a:rPr>
              <a:t>Store </a:t>
            </a:r>
            <a:r>
              <a:rPr lang="en-US" sz="1800" i="1" dirty="0">
                <a:solidFill>
                  <a:schemeClr val="accent2"/>
                </a:solidFill>
              </a:rPr>
              <a:t>shared	</a:t>
            </a:r>
            <a:r>
              <a:rPr lang="en-US" sz="1800" dirty="0">
                <a:solidFill>
                  <a:srgbClr val="00B050"/>
                </a:solidFill>
              </a:rPr>
              <a:t>Store top of stack into </a:t>
            </a:r>
            <a:r>
              <a:rPr lang="en-US" sz="1800" i="1" dirty="0">
                <a:solidFill>
                  <a:srgbClr val="00B050"/>
                </a:solidFill>
              </a:rPr>
              <a:t>shared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6F22BF-E60E-845A-655D-F353751D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Machine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DFA4E-1778-5D49-654A-4898099C95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B4F4C8-4C48-C853-B3C9-D8489CE0CBC8}"/>
              </a:ext>
            </a:extLst>
          </p:cNvPr>
          <p:cNvSpPr/>
          <p:nvPr/>
        </p:nvSpPr>
        <p:spPr>
          <a:xfrm>
            <a:off x="3714223" y="1389824"/>
            <a:ext cx="4883677" cy="153176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1B511-C00B-DCA4-347F-CC5C843561BC}"/>
              </a:ext>
            </a:extLst>
          </p:cNvPr>
          <p:cNvSpPr txBox="1"/>
          <p:nvPr/>
        </p:nvSpPr>
        <p:spPr>
          <a:xfrm>
            <a:off x="257345" y="1663142"/>
            <a:ext cx="197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def</a:t>
            </a:r>
            <a:r>
              <a:rPr lang="en-US" dirty="0">
                <a:solidFill>
                  <a:schemeClr val="tx2"/>
                </a:solidFill>
              </a:rPr>
              <a:t> f():</a:t>
            </a:r>
          </a:p>
          <a:p>
            <a:r>
              <a:rPr lang="en-US" dirty="0">
                <a:solidFill>
                  <a:schemeClr val="tx2"/>
                </a:solidFill>
              </a:rPr>
              <a:t>    </a:t>
            </a:r>
            <a:r>
              <a:rPr lang="en-US" i="1" dirty="0">
                <a:solidFill>
                  <a:schemeClr val="tx2"/>
                </a:solidFill>
              </a:rPr>
              <a:t>shared</a:t>
            </a:r>
            <a:r>
              <a:rPr lang="en-US" dirty="0">
                <a:solidFill>
                  <a:schemeClr val="tx2"/>
                </a:solidFill>
              </a:rPr>
              <a:t> +=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F713C1-ACE0-2B86-FD03-AD8748EA3425}"/>
              </a:ext>
            </a:extLst>
          </p:cNvPr>
          <p:cNvSpPr/>
          <p:nvPr/>
        </p:nvSpPr>
        <p:spPr>
          <a:xfrm>
            <a:off x="162559" y="1612849"/>
            <a:ext cx="2068211" cy="98538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B38048B-1498-D254-594B-B19FB0FF1D63}"/>
              </a:ext>
            </a:extLst>
          </p:cNvPr>
          <p:cNvSpPr/>
          <p:nvPr/>
        </p:nvSpPr>
        <p:spPr>
          <a:xfrm>
            <a:off x="2230771" y="1863226"/>
            <a:ext cx="1483452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compiler</a:t>
            </a:r>
          </a:p>
        </p:txBody>
      </p:sp>
    </p:spTree>
    <p:extLst>
      <p:ext uri="{BB962C8B-B14F-4D97-AF65-F5344CB8AC3E}">
        <p14:creationId xmlns:p14="http://schemas.microsoft.com/office/powerpoint/2010/main" val="233595537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5E07CC-4456-9B57-6AAC-55E6D8CB2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1" y="2295543"/>
            <a:ext cx="5346485" cy="35278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A3162A-E936-6D41-8A4B-D65FCD96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74" y="103183"/>
            <a:ext cx="8961120" cy="887417"/>
          </a:xfrm>
        </p:spPr>
        <p:txBody>
          <a:bodyPr/>
          <a:lstStyle/>
          <a:p>
            <a:r>
              <a:rPr lang="en-US" dirty="0"/>
              <a:t>Concurrent queue v2: 2 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9C0A1-0C3F-ED43-A295-33A9CEFDF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E5E719-AA31-1E42-8E82-ADBC155B47C8}"/>
              </a:ext>
            </a:extLst>
          </p:cNvPr>
          <p:cNvGrpSpPr/>
          <p:nvPr/>
        </p:nvGrpSpPr>
        <p:grpSpPr>
          <a:xfrm>
            <a:off x="2303349" y="910795"/>
            <a:ext cx="6568236" cy="1049671"/>
            <a:chOff x="2484324" y="910795"/>
            <a:chExt cx="6568236" cy="104967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850202D-FBBC-ED4A-85E8-4E69D1D34F17}"/>
                </a:ext>
              </a:extLst>
            </p:cNvPr>
            <p:cNvSpPr/>
            <p:nvPr/>
          </p:nvSpPr>
          <p:spPr>
            <a:xfrm>
              <a:off x="2484324" y="1009647"/>
              <a:ext cx="780835" cy="854077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hdlock</a:t>
              </a:r>
              <a:endParaRPr lang="en-US" sz="1200" dirty="0">
                <a:solidFill>
                  <a:schemeClr val="accent2"/>
                </a:solidFill>
              </a:endParaRP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tllock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FD693A-4497-FF46-A0EE-90C06C15652E}"/>
                </a:ext>
              </a:extLst>
            </p:cNvPr>
            <p:cNvSpPr/>
            <p:nvPr/>
          </p:nvSpPr>
          <p:spPr>
            <a:xfrm>
              <a:off x="4123654" y="1138664"/>
              <a:ext cx="716692" cy="445274"/>
            </a:xfrm>
            <a:prstGeom prst="round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7C9CBB9-F8B1-4F49-B6E9-681B6235DDEF}"/>
                </a:ext>
              </a:extLst>
            </p:cNvPr>
            <p:cNvSpPr/>
            <p:nvPr/>
          </p:nvSpPr>
          <p:spPr>
            <a:xfrm>
              <a:off x="5713557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C87F89F-B300-9C41-B5CA-DBBDC08F74B3}"/>
                </a:ext>
              </a:extLst>
            </p:cNvPr>
            <p:cNvSpPr/>
            <p:nvPr/>
          </p:nvSpPr>
          <p:spPr>
            <a:xfrm>
              <a:off x="7311698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4E613F1-06D0-4648-B93F-F5BED8CEA736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3044498" y="1196759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76BA72-5CBC-A04A-8A56-9276EC220D72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4617925" y="1361301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EEA51D-4AE4-C646-9EBE-EFFFF669EF73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6240779" y="1361301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9A4010E-0CD2-8C4C-8908-A905FB8A977F}"/>
                </a:ext>
              </a:extLst>
            </p:cNvPr>
            <p:cNvCxnSpPr/>
            <p:nvPr/>
          </p:nvCxnSpPr>
          <p:spPr>
            <a:xfrm>
              <a:off x="7814206" y="1466548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40A660B-7A5E-414B-B55B-F419F266F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0325" y="1375589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5D62C4-78DA-0540-B84A-98A8ED529314}"/>
                </a:ext>
              </a:extLst>
            </p:cNvPr>
            <p:cNvSpPr txBox="1"/>
            <p:nvPr/>
          </p:nvSpPr>
          <p:spPr>
            <a:xfrm>
              <a:off x="8561720" y="1335743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1A407E-268D-9841-A2D9-66E5E7B52C9C}"/>
                </a:ext>
              </a:extLst>
            </p:cNvPr>
            <p:cNvSpPr/>
            <p:nvPr/>
          </p:nvSpPr>
          <p:spPr>
            <a:xfrm>
              <a:off x="2953049" y="1360035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239609-5F9B-E446-A8ED-B9B9069A1525}"/>
                </a:ext>
              </a:extLst>
            </p:cNvPr>
            <p:cNvSpPr txBox="1"/>
            <p:nvPr/>
          </p:nvSpPr>
          <p:spPr>
            <a:xfrm>
              <a:off x="4161383" y="910795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/>
                  </a:solidFill>
                </a:rPr>
                <a:t>dummy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C323069-E5AD-B545-8915-A33223307EBB}"/>
              </a:ext>
            </a:extLst>
          </p:cNvPr>
          <p:cNvSpPr txBox="1"/>
          <p:nvPr/>
        </p:nvSpPr>
        <p:spPr>
          <a:xfrm>
            <a:off x="4346408" y="3540151"/>
            <a:ext cx="449770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contention for concurrent enqueue and dequeue operations!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 more concurrency  faster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931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60574-A287-DA88-2AE0-E493BD69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1" y="2295543"/>
            <a:ext cx="5346485" cy="35278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A3162A-E936-6D41-8A4B-D65FCD96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74" y="103183"/>
            <a:ext cx="8961120" cy="887417"/>
          </a:xfrm>
        </p:spPr>
        <p:txBody>
          <a:bodyPr/>
          <a:lstStyle/>
          <a:p>
            <a:r>
              <a:rPr lang="en-US" dirty="0"/>
              <a:t>Concurrent queue v2: 2 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9C0A1-0C3F-ED43-A295-33A9CEFDF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E5E719-AA31-1E42-8E82-ADBC155B47C8}"/>
              </a:ext>
            </a:extLst>
          </p:cNvPr>
          <p:cNvGrpSpPr/>
          <p:nvPr/>
        </p:nvGrpSpPr>
        <p:grpSpPr>
          <a:xfrm>
            <a:off x="2303349" y="910795"/>
            <a:ext cx="6568236" cy="1049671"/>
            <a:chOff x="2484324" y="910795"/>
            <a:chExt cx="6568236" cy="104967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850202D-FBBC-ED4A-85E8-4E69D1D34F17}"/>
                </a:ext>
              </a:extLst>
            </p:cNvPr>
            <p:cNvSpPr/>
            <p:nvPr/>
          </p:nvSpPr>
          <p:spPr>
            <a:xfrm>
              <a:off x="2484324" y="1009647"/>
              <a:ext cx="780835" cy="854077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.head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.tail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hdlock</a:t>
              </a:r>
              <a:endParaRPr lang="en-US" sz="1200" dirty="0">
                <a:solidFill>
                  <a:schemeClr val="accent2"/>
                </a:solidFill>
              </a:endParaRPr>
            </a:p>
            <a:p>
              <a:r>
                <a:rPr lang="en-US" sz="1200" dirty="0">
                  <a:solidFill>
                    <a:schemeClr val="accent2"/>
                  </a:solidFill>
                </a:rPr>
                <a:t>.</a:t>
              </a:r>
              <a:r>
                <a:rPr lang="en-US" sz="1200" dirty="0" err="1">
                  <a:solidFill>
                    <a:schemeClr val="accent2"/>
                  </a:solidFill>
                </a:rPr>
                <a:t>tllock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FD693A-4497-FF46-A0EE-90C06C15652E}"/>
                </a:ext>
              </a:extLst>
            </p:cNvPr>
            <p:cNvSpPr/>
            <p:nvPr/>
          </p:nvSpPr>
          <p:spPr>
            <a:xfrm>
              <a:off x="4123654" y="1138664"/>
              <a:ext cx="716692" cy="445274"/>
            </a:xfrm>
            <a:prstGeom prst="round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7C9CBB9-F8B1-4F49-B6E9-681B6235DDEF}"/>
                </a:ext>
              </a:extLst>
            </p:cNvPr>
            <p:cNvSpPr/>
            <p:nvPr/>
          </p:nvSpPr>
          <p:spPr>
            <a:xfrm>
              <a:off x="5713557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C87F89F-B300-9C41-B5CA-DBBDC08F74B3}"/>
                </a:ext>
              </a:extLst>
            </p:cNvPr>
            <p:cNvSpPr/>
            <p:nvPr/>
          </p:nvSpPr>
          <p:spPr>
            <a:xfrm>
              <a:off x="7311698" y="1138664"/>
              <a:ext cx="716692" cy="445274"/>
            </a:xfrm>
            <a:prstGeom prst="roundRect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.value</a:t>
              </a:r>
            </a:p>
            <a:p>
              <a:r>
                <a:rPr lang="en-US" sz="1200" dirty="0">
                  <a:solidFill>
                    <a:schemeClr val="accent2"/>
                  </a:solidFill>
                </a:rPr>
                <a:t>.next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4E613F1-06D0-4648-B93F-F5BED8CEA736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3044498" y="1196759"/>
              <a:ext cx="1079156" cy="164542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76BA72-5CBC-A04A-8A56-9276EC220D72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4617925" y="1361301"/>
              <a:ext cx="1095632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EEA51D-4AE4-C646-9EBE-EFFFF669EF73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6240779" y="1361301"/>
              <a:ext cx="1070919" cy="105247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9A4010E-0CD2-8C4C-8908-A905FB8A977F}"/>
                </a:ext>
              </a:extLst>
            </p:cNvPr>
            <p:cNvCxnSpPr/>
            <p:nvPr/>
          </p:nvCxnSpPr>
          <p:spPr>
            <a:xfrm>
              <a:off x="7814206" y="1466548"/>
              <a:ext cx="7661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40A660B-7A5E-414B-B55B-F419F266F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0325" y="1375589"/>
              <a:ext cx="0" cy="1956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5D62C4-78DA-0540-B84A-98A8ED529314}"/>
                </a:ext>
              </a:extLst>
            </p:cNvPr>
            <p:cNvSpPr txBox="1"/>
            <p:nvPr/>
          </p:nvSpPr>
          <p:spPr>
            <a:xfrm>
              <a:off x="8561720" y="1335743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None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1A407E-268D-9841-A2D9-66E5E7B52C9C}"/>
                </a:ext>
              </a:extLst>
            </p:cNvPr>
            <p:cNvSpPr/>
            <p:nvPr/>
          </p:nvSpPr>
          <p:spPr>
            <a:xfrm>
              <a:off x="2953049" y="1360035"/>
              <a:ext cx="4335694" cy="600431"/>
            </a:xfrm>
            <a:custGeom>
              <a:avLst/>
              <a:gdLst>
                <a:gd name="connsiteX0" fmla="*/ 0 w 4335694"/>
                <a:gd name="connsiteY0" fmla="*/ 0 h 600431"/>
                <a:gd name="connsiteX1" fmla="*/ 2250040 w 4335694"/>
                <a:gd name="connsiteY1" fmla="*/ 595901 h 600431"/>
                <a:gd name="connsiteX2" fmla="*/ 4335694 w 4335694"/>
                <a:gd name="connsiteY2" fmla="*/ 226032 h 60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5694" h="600431">
                  <a:moveTo>
                    <a:pt x="0" y="0"/>
                  </a:moveTo>
                  <a:cubicBezTo>
                    <a:pt x="763712" y="279114"/>
                    <a:pt x="1527424" y="558229"/>
                    <a:pt x="2250040" y="595901"/>
                  </a:cubicBezTo>
                  <a:cubicBezTo>
                    <a:pt x="2972656" y="633573"/>
                    <a:pt x="3654175" y="429802"/>
                    <a:pt x="4335694" y="226032"/>
                  </a:cubicBezTo>
                </a:path>
              </a:pathLst>
            </a:custGeom>
            <a:noFill/>
            <a:ln w="22225"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239609-5F9B-E446-A8ED-B9B9069A1525}"/>
                </a:ext>
              </a:extLst>
            </p:cNvPr>
            <p:cNvSpPr txBox="1"/>
            <p:nvPr/>
          </p:nvSpPr>
          <p:spPr>
            <a:xfrm>
              <a:off x="4161383" y="910795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/>
                  </a:solidFill>
                </a:rPr>
                <a:t>dummy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C323069-E5AD-B545-8915-A33223307EBB}"/>
              </a:ext>
            </a:extLst>
          </p:cNvPr>
          <p:cNvSpPr txBox="1"/>
          <p:nvPr/>
        </p:nvSpPr>
        <p:spPr>
          <a:xfrm>
            <a:off x="4346408" y="3540151"/>
            <a:ext cx="449770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contention for concurrent enqueue and dequeue operations!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 more concurrency  faster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953EBC-DBCF-FB4A-9D13-2605CC142B86}"/>
              </a:ext>
            </a:extLst>
          </p:cNvPr>
          <p:cNvSpPr txBox="1"/>
          <p:nvPr/>
        </p:nvSpPr>
        <p:spPr>
          <a:xfrm>
            <a:off x="3605365" y="5661241"/>
            <a:ext cx="471392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Needs to avoid data race on </a:t>
            </a:r>
            <a:r>
              <a:rPr lang="en-US" i="1" dirty="0" err="1">
                <a:solidFill>
                  <a:srgbClr val="FF0000"/>
                </a:solidFill>
              </a:rPr>
              <a:t>dummy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i="1" dirty="0" err="1">
                <a:solidFill>
                  <a:srgbClr val="FF0000"/>
                </a:solidFill>
              </a:rPr>
              <a:t>next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when queue is empty</a:t>
            </a:r>
          </a:p>
        </p:txBody>
      </p:sp>
    </p:spTree>
    <p:extLst>
      <p:ext uri="{BB962C8B-B14F-4D97-AF65-F5344CB8AC3E}">
        <p14:creationId xmlns:p14="http://schemas.microsoft.com/office/powerpoint/2010/main" val="198162600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E52BF-2877-78C8-AE5B-F36C07132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Fine-Grained Locking</a:t>
            </a:r>
          </a:p>
        </p:txBody>
      </p:sp>
    </p:spTree>
    <p:extLst>
      <p:ext uri="{BB962C8B-B14F-4D97-AF65-F5344CB8AC3E}">
        <p14:creationId xmlns:p14="http://schemas.microsoft.com/office/powerpoint/2010/main" val="238973731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6EEDB5-4A61-4743-B72B-EDD07AD10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two-lock queue is an example of a data structure with </a:t>
            </a:r>
            <a:r>
              <a:rPr lang="en-US" sz="3200" i="1" dirty="0">
                <a:solidFill>
                  <a:srgbClr val="FF0000"/>
                </a:solidFill>
              </a:rPr>
              <a:t>finer-grained locking</a:t>
            </a:r>
          </a:p>
          <a:p>
            <a:r>
              <a:rPr lang="en-US" sz="3200" dirty="0"/>
              <a:t>A global lock is easy, but limits concurrency</a:t>
            </a:r>
          </a:p>
          <a:p>
            <a:r>
              <a:rPr lang="en-US" sz="3200" dirty="0"/>
              <a:t>Fine-grained or local locking can improve concurrency, but tends to be trickier to get right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311883-D067-494A-A26B-7983F343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vs. Local 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E6151-318D-F147-879E-093CA024E3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611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7E3E9CD-B457-B0F6-A023-99A57EC01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1" y="1776312"/>
            <a:ext cx="5853251" cy="47793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2125A2-35E6-D84B-82F7-8EF68D04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Sorted Linked List with Lock per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70A87-BEF2-E840-9E20-B02B3FB4F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144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2F4403-476A-9D4C-9D0B-6CA1082E5D05}"/>
              </a:ext>
            </a:extLst>
          </p:cNvPr>
          <p:cNvSpPr/>
          <p:nvPr/>
        </p:nvSpPr>
        <p:spPr>
          <a:xfrm>
            <a:off x="3240076" y="1163644"/>
            <a:ext cx="716692" cy="445274"/>
          </a:xfrm>
          <a:prstGeom prst="roundRect">
            <a:avLst/>
          </a:prstGeom>
          <a:noFill/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2"/>
                </a:solidFill>
              </a:rPr>
              <a:t>.value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.next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095304-9CEF-A941-B4EA-320253805F0F}"/>
              </a:ext>
            </a:extLst>
          </p:cNvPr>
          <p:cNvSpPr/>
          <p:nvPr/>
        </p:nvSpPr>
        <p:spPr>
          <a:xfrm>
            <a:off x="4829979" y="1163644"/>
            <a:ext cx="716692" cy="445274"/>
          </a:xfrm>
          <a:prstGeom prst="roundRect">
            <a:avLst/>
          </a:prstGeom>
          <a:noFill/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2"/>
                </a:solidFill>
              </a:rPr>
              <a:t>.value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.next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2C6BF08-66D9-3A46-8C51-695E2D628097}"/>
                  </a:ext>
                </a:extLst>
              </p:cNvPr>
              <p:cNvSpPr/>
              <p:nvPr/>
            </p:nvSpPr>
            <p:spPr>
              <a:xfrm>
                <a:off x="6428120" y="1163644"/>
                <a:ext cx="716692" cy="44527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200" dirty="0">
                  <a:solidFill>
                    <a:schemeClr val="accent2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200" dirty="0">
                    <a:solidFill>
                      <a:schemeClr val="accent2"/>
                    </a:solidFill>
                  </a:rPr>
                  <a:t>.next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2C6BF08-66D9-3A46-8C51-695E2D628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120" y="1163644"/>
                <a:ext cx="716692" cy="44527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052774-4B2F-8142-A012-853500C9B3A9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734347" y="1386281"/>
            <a:ext cx="1095632" cy="1052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5C8E0A-BDA5-4748-B5B7-122C7EE885C9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357201" y="1386281"/>
            <a:ext cx="1070919" cy="1052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2A745-4E49-EE42-B94E-DA8338E2880D}"/>
              </a:ext>
            </a:extLst>
          </p:cNvPr>
          <p:cNvCxnSpPr/>
          <p:nvPr/>
        </p:nvCxnSpPr>
        <p:spPr>
          <a:xfrm>
            <a:off x="6930628" y="1491528"/>
            <a:ext cx="7661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496923-E0DD-F44A-A6BD-98B160A5D50F}"/>
              </a:ext>
            </a:extLst>
          </p:cNvPr>
          <p:cNvCxnSpPr>
            <a:cxnSpLocks/>
          </p:cNvCxnSpPr>
          <p:nvPr/>
        </p:nvCxnSpPr>
        <p:spPr>
          <a:xfrm flipV="1">
            <a:off x="7696747" y="1400569"/>
            <a:ext cx="0" cy="1956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A107FF-7B54-AE4D-AB48-4CB20AA198F1}"/>
              </a:ext>
            </a:extLst>
          </p:cNvPr>
          <p:cNvSpPr txBox="1"/>
          <p:nvPr/>
        </p:nvSpPr>
        <p:spPr>
          <a:xfrm>
            <a:off x="7678142" y="1360723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None</a:t>
            </a:r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176426E-DC4C-B84F-ACC6-B1D0BB4FB07F}"/>
                  </a:ext>
                </a:extLst>
              </p:cNvPr>
              <p:cNvSpPr/>
              <p:nvPr/>
            </p:nvSpPr>
            <p:spPr>
              <a:xfrm>
                <a:off x="1668130" y="1163644"/>
                <a:ext cx="716692" cy="44527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200" b="0" dirty="0">
                  <a:solidFill>
                    <a:schemeClr val="accent2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200" dirty="0">
                    <a:solidFill>
                      <a:schemeClr val="accent2"/>
                    </a:solidFill>
                  </a:rPr>
                  <a:t>.next</a:t>
                </a: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176426E-DC4C-B84F-ACC6-B1D0BB4FB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130" y="1163644"/>
                <a:ext cx="716692" cy="44527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EB9ED5-42F4-FE4F-AD5D-CF080CB5FC4F}"/>
              </a:ext>
            </a:extLst>
          </p:cNvPr>
          <p:cNvCxnSpPr>
            <a:cxnSpLocks/>
          </p:cNvCxnSpPr>
          <p:nvPr/>
        </p:nvCxnSpPr>
        <p:spPr>
          <a:xfrm flipV="1">
            <a:off x="2162401" y="1386281"/>
            <a:ext cx="1095632" cy="1052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0D4A88-4EE1-C746-B87B-61350336F489}"/>
              </a:ext>
            </a:extLst>
          </p:cNvPr>
          <p:cNvCxnSpPr>
            <a:cxnSpLocks/>
          </p:cNvCxnSpPr>
          <p:nvPr/>
        </p:nvCxnSpPr>
        <p:spPr>
          <a:xfrm>
            <a:off x="951438" y="1406719"/>
            <a:ext cx="699729" cy="1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Arrow 21">
            <a:extLst>
              <a:ext uri="{FF2B5EF4-FFF2-40B4-BE49-F238E27FC236}">
                <a16:creationId xmlns:a16="http://schemas.microsoft.com/office/drawing/2014/main" id="{2C831CD6-3879-0A48-8742-50A605C101A3}"/>
              </a:ext>
            </a:extLst>
          </p:cNvPr>
          <p:cNvSpPr/>
          <p:nvPr/>
        </p:nvSpPr>
        <p:spPr>
          <a:xfrm>
            <a:off x="5892660" y="5971244"/>
            <a:ext cx="1705569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empty list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D088BA-C7A3-DB68-F666-86FDCCBAC470}"/>
                  </a:ext>
                </a:extLst>
              </p:cNvPr>
              <p:cNvSpPr txBox="1"/>
              <p:nvPr/>
            </p:nvSpPr>
            <p:spPr>
              <a:xfrm>
                <a:off x="3873409" y="3960968"/>
                <a:ext cx="4911521" cy="16312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represented by (-1, None)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v represented by (0, v)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represented by (1, None)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Note that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m:rPr>
                        <m:nor/>
                      </m:rPr>
                      <a:rPr lang="en-US" sz="2000" dirty="0">
                        <a:solidFill>
                          <a:srgbClr val="FF0000"/>
                        </a:solidFill>
                      </a:rPr>
                      <m:t>v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: (-1, None) &lt; (0, v) &lt; (1, None)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       (lexicographical ordering)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D088BA-C7A3-DB68-F666-86FDCCBAC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409" y="3960968"/>
                <a:ext cx="4911521" cy="1631216"/>
              </a:xfrm>
              <a:prstGeom prst="rect">
                <a:avLst/>
              </a:prstGeom>
              <a:blipFill>
                <a:blip r:embed="rId5"/>
                <a:stretch>
                  <a:fillRect l="-1031" t="-232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266026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E2FD44-74F5-18F0-31EA-C32B2956E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1" y="1776312"/>
            <a:ext cx="5853251" cy="47793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2125A2-35E6-D84B-82F7-8EF68D04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Sorted Linked List with Lock per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70A87-BEF2-E840-9E20-B02B3FB4F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2F4403-476A-9D4C-9D0B-6CA1082E5D05}"/>
              </a:ext>
            </a:extLst>
          </p:cNvPr>
          <p:cNvSpPr/>
          <p:nvPr/>
        </p:nvSpPr>
        <p:spPr>
          <a:xfrm>
            <a:off x="3240076" y="1163644"/>
            <a:ext cx="716692" cy="445274"/>
          </a:xfrm>
          <a:prstGeom prst="roundRect">
            <a:avLst/>
          </a:prstGeom>
          <a:noFill/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2"/>
                </a:solidFill>
              </a:rPr>
              <a:t>.value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.next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095304-9CEF-A941-B4EA-320253805F0F}"/>
              </a:ext>
            </a:extLst>
          </p:cNvPr>
          <p:cNvSpPr/>
          <p:nvPr/>
        </p:nvSpPr>
        <p:spPr>
          <a:xfrm>
            <a:off x="4829979" y="1163644"/>
            <a:ext cx="716692" cy="445274"/>
          </a:xfrm>
          <a:prstGeom prst="roundRect">
            <a:avLst/>
          </a:prstGeom>
          <a:noFill/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2"/>
                </a:solidFill>
              </a:rPr>
              <a:t>.value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.next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2C6BF08-66D9-3A46-8C51-695E2D628097}"/>
                  </a:ext>
                </a:extLst>
              </p:cNvPr>
              <p:cNvSpPr/>
              <p:nvPr/>
            </p:nvSpPr>
            <p:spPr>
              <a:xfrm>
                <a:off x="6428120" y="1163644"/>
                <a:ext cx="716692" cy="44527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200" dirty="0">
                  <a:solidFill>
                    <a:schemeClr val="accent2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200" dirty="0">
                    <a:solidFill>
                      <a:schemeClr val="accent2"/>
                    </a:solidFill>
                  </a:rPr>
                  <a:t>.next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2C6BF08-66D9-3A46-8C51-695E2D628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120" y="1163644"/>
                <a:ext cx="716692" cy="44527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052774-4B2F-8142-A012-853500C9B3A9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734347" y="1386281"/>
            <a:ext cx="1095632" cy="1052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5C8E0A-BDA5-4748-B5B7-122C7EE885C9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357201" y="1386281"/>
            <a:ext cx="1070919" cy="1052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2A745-4E49-EE42-B94E-DA8338E2880D}"/>
              </a:ext>
            </a:extLst>
          </p:cNvPr>
          <p:cNvCxnSpPr/>
          <p:nvPr/>
        </p:nvCxnSpPr>
        <p:spPr>
          <a:xfrm>
            <a:off x="6930628" y="1491528"/>
            <a:ext cx="7661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496923-E0DD-F44A-A6BD-98B160A5D50F}"/>
              </a:ext>
            </a:extLst>
          </p:cNvPr>
          <p:cNvCxnSpPr>
            <a:cxnSpLocks/>
          </p:cNvCxnSpPr>
          <p:nvPr/>
        </p:nvCxnSpPr>
        <p:spPr>
          <a:xfrm flipV="1">
            <a:off x="7696747" y="1400569"/>
            <a:ext cx="0" cy="1956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A107FF-7B54-AE4D-AB48-4CB20AA198F1}"/>
              </a:ext>
            </a:extLst>
          </p:cNvPr>
          <p:cNvSpPr txBox="1"/>
          <p:nvPr/>
        </p:nvSpPr>
        <p:spPr>
          <a:xfrm>
            <a:off x="7678142" y="1360723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None</a:t>
            </a:r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176426E-DC4C-B84F-ACC6-B1D0BB4FB07F}"/>
                  </a:ext>
                </a:extLst>
              </p:cNvPr>
              <p:cNvSpPr/>
              <p:nvPr/>
            </p:nvSpPr>
            <p:spPr>
              <a:xfrm>
                <a:off x="1668130" y="1163644"/>
                <a:ext cx="716692" cy="44527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200" b="0" dirty="0">
                  <a:solidFill>
                    <a:schemeClr val="accent2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200" dirty="0">
                    <a:solidFill>
                      <a:schemeClr val="accent2"/>
                    </a:solidFill>
                  </a:rPr>
                  <a:t>.next</a:t>
                </a: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176426E-DC4C-B84F-ACC6-B1D0BB4FB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130" y="1163644"/>
                <a:ext cx="716692" cy="44527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EB9ED5-42F4-FE4F-AD5D-CF080CB5FC4F}"/>
              </a:ext>
            </a:extLst>
          </p:cNvPr>
          <p:cNvCxnSpPr>
            <a:cxnSpLocks/>
          </p:cNvCxnSpPr>
          <p:nvPr/>
        </p:nvCxnSpPr>
        <p:spPr>
          <a:xfrm flipV="1">
            <a:off x="2162401" y="1386281"/>
            <a:ext cx="1095632" cy="1052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0D4A88-4EE1-C746-B87B-61350336F489}"/>
              </a:ext>
            </a:extLst>
          </p:cNvPr>
          <p:cNvCxnSpPr>
            <a:cxnSpLocks/>
          </p:cNvCxnSpPr>
          <p:nvPr/>
        </p:nvCxnSpPr>
        <p:spPr>
          <a:xfrm>
            <a:off x="951438" y="1406719"/>
            <a:ext cx="699729" cy="1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4969B7-16FF-3140-B88F-487DC42ED987}"/>
                  </a:ext>
                </a:extLst>
              </p:cNvPr>
              <p:cNvSpPr txBox="1"/>
              <p:nvPr/>
            </p:nvSpPr>
            <p:spPr>
              <a:xfrm>
                <a:off x="4141039" y="3215698"/>
                <a:ext cx="4911521" cy="1015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Helper routine to find and lock two consecutive nodes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before</a:t>
                </a:r>
                <a:r>
                  <a:rPr lang="en-US" sz="2000" dirty="0">
                    <a:solidFill>
                      <a:srgbClr val="FF0000"/>
                    </a:solidFill>
                  </a:rPr>
                  <a:t> and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after </a:t>
                </a:r>
                <a:r>
                  <a:rPr lang="en-US" sz="2000" dirty="0">
                    <a:solidFill>
                      <a:srgbClr val="FF0000"/>
                    </a:solidFill>
                  </a:rPr>
                  <a:t>such that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before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𝑣𝑎𝑙𝑢𝑒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𝑎𝑓𝑡𝑒𝑟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𝑣𝑎𝑙𝑢𝑒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4969B7-16FF-3140-B88F-487DC42ED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039" y="3215698"/>
                <a:ext cx="4911521" cy="1015663"/>
              </a:xfrm>
              <a:prstGeom prst="rect">
                <a:avLst/>
              </a:prstGeom>
              <a:blipFill>
                <a:blip r:embed="rId5"/>
                <a:stretch>
                  <a:fillRect l="-1031" t="-3704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6592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FB585-E0A5-EBC1-6590-C0599353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1" y="1776312"/>
            <a:ext cx="5853251" cy="47793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2125A2-35E6-D84B-82F7-8EF68D04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Sorted Linked List with Lock per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70A87-BEF2-E840-9E20-B02B3FB4F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2F4403-476A-9D4C-9D0B-6CA1082E5D05}"/>
              </a:ext>
            </a:extLst>
          </p:cNvPr>
          <p:cNvSpPr/>
          <p:nvPr/>
        </p:nvSpPr>
        <p:spPr>
          <a:xfrm>
            <a:off x="3240076" y="1163644"/>
            <a:ext cx="716692" cy="445274"/>
          </a:xfrm>
          <a:prstGeom prst="roundRect">
            <a:avLst/>
          </a:prstGeom>
          <a:noFill/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2"/>
                </a:solidFill>
              </a:rPr>
              <a:t>.value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.next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095304-9CEF-A941-B4EA-320253805F0F}"/>
              </a:ext>
            </a:extLst>
          </p:cNvPr>
          <p:cNvSpPr/>
          <p:nvPr/>
        </p:nvSpPr>
        <p:spPr>
          <a:xfrm>
            <a:off x="4829979" y="1163644"/>
            <a:ext cx="716692" cy="445274"/>
          </a:xfrm>
          <a:prstGeom prst="roundRect">
            <a:avLst/>
          </a:prstGeom>
          <a:noFill/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2"/>
                </a:solidFill>
              </a:rPr>
              <a:t>.value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.next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2C6BF08-66D9-3A46-8C51-695E2D628097}"/>
                  </a:ext>
                </a:extLst>
              </p:cNvPr>
              <p:cNvSpPr/>
              <p:nvPr/>
            </p:nvSpPr>
            <p:spPr>
              <a:xfrm>
                <a:off x="6428120" y="1163644"/>
                <a:ext cx="716692" cy="44527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200" dirty="0">
                  <a:solidFill>
                    <a:schemeClr val="accent2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200" dirty="0">
                    <a:solidFill>
                      <a:schemeClr val="accent2"/>
                    </a:solidFill>
                  </a:rPr>
                  <a:t>.next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2C6BF08-66D9-3A46-8C51-695E2D628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120" y="1163644"/>
                <a:ext cx="716692" cy="44527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052774-4B2F-8142-A012-853500C9B3A9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734347" y="1386281"/>
            <a:ext cx="1095632" cy="1052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5C8E0A-BDA5-4748-B5B7-122C7EE885C9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357201" y="1386281"/>
            <a:ext cx="1070919" cy="1052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2A745-4E49-EE42-B94E-DA8338E2880D}"/>
              </a:ext>
            </a:extLst>
          </p:cNvPr>
          <p:cNvCxnSpPr/>
          <p:nvPr/>
        </p:nvCxnSpPr>
        <p:spPr>
          <a:xfrm>
            <a:off x="6930628" y="1491528"/>
            <a:ext cx="7661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496923-E0DD-F44A-A6BD-98B160A5D50F}"/>
              </a:ext>
            </a:extLst>
          </p:cNvPr>
          <p:cNvCxnSpPr>
            <a:cxnSpLocks/>
          </p:cNvCxnSpPr>
          <p:nvPr/>
        </p:nvCxnSpPr>
        <p:spPr>
          <a:xfrm flipV="1">
            <a:off x="7696747" y="1400569"/>
            <a:ext cx="0" cy="1956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A107FF-7B54-AE4D-AB48-4CB20AA198F1}"/>
              </a:ext>
            </a:extLst>
          </p:cNvPr>
          <p:cNvSpPr txBox="1"/>
          <p:nvPr/>
        </p:nvSpPr>
        <p:spPr>
          <a:xfrm>
            <a:off x="7678142" y="1360723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None</a:t>
            </a:r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176426E-DC4C-B84F-ACC6-B1D0BB4FB07F}"/>
                  </a:ext>
                </a:extLst>
              </p:cNvPr>
              <p:cNvSpPr/>
              <p:nvPr/>
            </p:nvSpPr>
            <p:spPr>
              <a:xfrm>
                <a:off x="1668130" y="1163644"/>
                <a:ext cx="716692" cy="44527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200" b="0" dirty="0">
                  <a:solidFill>
                    <a:schemeClr val="accent2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200" dirty="0">
                    <a:solidFill>
                      <a:schemeClr val="accent2"/>
                    </a:solidFill>
                  </a:rPr>
                  <a:t>.next</a:t>
                </a: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176426E-DC4C-B84F-ACC6-B1D0BB4FB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130" y="1163644"/>
                <a:ext cx="716692" cy="44527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EB9ED5-42F4-FE4F-AD5D-CF080CB5FC4F}"/>
              </a:ext>
            </a:extLst>
          </p:cNvPr>
          <p:cNvCxnSpPr>
            <a:cxnSpLocks/>
          </p:cNvCxnSpPr>
          <p:nvPr/>
        </p:nvCxnSpPr>
        <p:spPr>
          <a:xfrm flipV="1">
            <a:off x="2162401" y="1386281"/>
            <a:ext cx="1095632" cy="1052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0D4A88-4EE1-C746-B87B-61350336F489}"/>
              </a:ext>
            </a:extLst>
          </p:cNvPr>
          <p:cNvCxnSpPr>
            <a:cxnSpLocks/>
          </p:cNvCxnSpPr>
          <p:nvPr/>
        </p:nvCxnSpPr>
        <p:spPr>
          <a:xfrm>
            <a:off x="951438" y="1406719"/>
            <a:ext cx="699729" cy="1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4969B7-16FF-3140-B88F-487DC42ED987}"/>
                  </a:ext>
                </a:extLst>
              </p:cNvPr>
              <p:cNvSpPr txBox="1"/>
              <p:nvPr/>
            </p:nvSpPr>
            <p:spPr>
              <a:xfrm>
                <a:off x="4141039" y="3215698"/>
                <a:ext cx="4911521" cy="1015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Helper routine to find and lock two consecutive nodes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before</a:t>
                </a:r>
                <a:r>
                  <a:rPr lang="en-US" sz="2000" dirty="0">
                    <a:solidFill>
                      <a:srgbClr val="FF0000"/>
                    </a:solidFill>
                  </a:rPr>
                  <a:t> and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after </a:t>
                </a:r>
                <a:r>
                  <a:rPr lang="en-US" sz="2000" dirty="0">
                    <a:solidFill>
                      <a:srgbClr val="FF0000"/>
                    </a:solidFill>
                  </a:rPr>
                  <a:t>such that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before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𝑣𝑎𝑙𝑢𝑒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𝑎𝑓𝑡𝑒𝑟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𝑣𝑎𝑙𝑢𝑒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4969B7-16FF-3140-B88F-487DC42ED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039" y="3215698"/>
                <a:ext cx="4911521" cy="1015663"/>
              </a:xfrm>
              <a:prstGeom prst="rect">
                <a:avLst/>
              </a:prstGeom>
              <a:blipFill>
                <a:blip r:embed="rId5"/>
                <a:stretch>
                  <a:fillRect l="-1031" t="-3704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EC8BED5-EF64-B145-AC5F-566CED416B53}"/>
              </a:ext>
            </a:extLst>
          </p:cNvPr>
          <p:cNvSpPr txBox="1"/>
          <p:nvPr/>
        </p:nvSpPr>
        <p:spPr>
          <a:xfrm>
            <a:off x="4705590" y="4535210"/>
            <a:ext cx="398121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Hand-over hand locking</a:t>
            </a:r>
          </a:p>
          <a:p>
            <a:endParaRPr lang="en-US" sz="800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(good for data structures without cycles)</a:t>
            </a:r>
          </a:p>
        </p:txBody>
      </p:sp>
    </p:spTree>
    <p:extLst>
      <p:ext uri="{BB962C8B-B14F-4D97-AF65-F5344CB8AC3E}">
        <p14:creationId xmlns:p14="http://schemas.microsoft.com/office/powerpoint/2010/main" val="34223604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2125A2-35E6-D84B-82F7-8EF68D04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Sorted Linked List with Lock per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70A87-BEF2-E840-9E20-B02B3FB4F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12BAF-9A44-96DD-A873-091FB9DA3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24" y="1086690"/>
            <a:ext cx="4742821" cy="52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0268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2125A2-35E6-D84B-82F7-8EF68D04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Sorted Linked List with Lock per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70A87-BEF2-E840-9E20-B02B3FB4F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011FB-82B9-8147-98FB-B3A30A9BDE4A}"/>
              </a:ext>
            </a:extLst>
          </p:cNvPr>
          <p:cNvSpPr txBox="1"/>
          <p:nvPr/>
        </p:nvSpPr>
        <p:spPr>
          <a:xfrm>
            <a:off x="5406301" y="2413337"/>
            <a:ext cx="350909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Multiple threads can access the list simultaneously, but they can’t </a:t>
            </a:r>
            <a:r>
              <a:rPr lang="en-US" sz="2000" i="1" dirty="0">
                <a:solidFill>
                  <a:srgbClr val="FF0000"/>
                </a:solidFill>
              </a:rPr>
              <a:t>overtake</a:t>
            </a:r>
            <a:r>
              <a:rPr lang="en-US" sz="2000" dirty="0">
                <a:solidFill>
                  <a:srgbClr val="FF0000"/>
                </a:solidFill>
              </a:rPr>
              <a:t> one another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5B826-83E7-CE07-7E67-143A9FC3C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24" y="1086690"/>
            <a:ext cx="4742821" cy="52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2747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FA4A-A019-3DFA-CAFD-CA69BB9817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Systematic Testing</a:t>
            </a:r>
          </a:p>
        </p:txBody>
      </p:sp>
    </p:spTree>
    <p:extLst>
      <p:ext uri="{BB962C8B-B14F-4D97-AF65-F5344CB8AC3E}">
        <p14:creationId xmlns:p14="http://schemas.microsoft.com/office/powerpoint/2010/main" val="392737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759AF-9992-8081-A847-981ECF7FC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96A2A6-8CD7-B508-9998-0062C0352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parts: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code (never changes)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values of the shared variables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state of each of the running threads</a:t>
            </a:r>
          </a:p>
          <a:p>
            <a:pPr lvl="3"/>
            <a:r>
              <a:rPr lang="en-US" dirty="0"/>
              <a:t>PC and stack (aka </a:t>
            </a:r>
            <a:r>
              <a:rPr lang="en-US" i="1" dirty="0"/>
              <a:t>context</a:t>
            </a:r>
            <a:r>
              <a:rPr lang="en-US" dirty="0"/>
              <a:t>)</a:t>
            </a:r>
          </a:p>
          <a:p>
            <a:pPr marL="469900" lvl="2" indent="0">
              <a:buNone/>
            </a:pPr>
            <a:endParaRPr lang="en-US" dirty="0"/>
          </a:p>
          <a:p>
            <a:pPr marL="698500" lvl="3" indent="0">
              <a:buNone/>
            </a:pPr>
            <a:r>
              <a:rPr lang="en-US" dirty="0"/>
              <a:t>HVM state represents one vertex in a graph of states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80269C-E39E-E7D1-851C-6065323E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Virtual Machine </a:t>
            </a:r>
            <a:r>
              <a:rPr lang="en-US" i="1" dirty="0"/>
              <a:t>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59044-AE33-42F3-54CB-A37BC1476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1039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28636F-1E22-654C-9622-E7756C6BE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Sequential case</a:t>
            </a:r>
          </a:p>
          <a:p>
            <a:pPr lvl="1"/>
            <a:r>
              <a:rPr lang="en-US" dirty="0"/>
              <a:t>try all “sequences” of 1 operation</a:t>
            </a:r>
          </a:p>
          <a:p>
            <a:pPr lvl="2"/>
            <a:r>
              <a:rPr lang="en-US" dirty="0"/>
              <a:t>put or get (in case of queue)</a:t>
            </a:r>
          </a:p>
          <a:p>
            <a:pPr lvl="1"/>
            <a:r>
              <a:rPr lang="en-US" dirty="0"/>
              <a:t>try all sequences of 2 operations</a:t>
            </a:r>
          </a:p>
          <a:p>
            <a:pPr lvl="2"/>
            <a:r>
              <a:rPr lang="en-US" dirty="0" err="1"/>
              <a:t>put+put</a:t>
            </a:r>
            <a:r>
              <a:rPr lang="en-US" dirty="0"/>
              <a:t>, </a:t>
            </a:r>
            <a:r>
              <a:rPr lang="en-US" dirty="0" err="1"/>
              <a:t>put+get</a:t>
            </a:r>
            <a:r>
              <a:rPr lang="en-US" dirty="0"/>
              <a:t>, </a:t>
            </a:r>
            <a:r>
              <a:rPr lang="en-US" dirty="0" err="1"/>
              <a:t>get+put</a:t>
            </a:r>
            <a:r>
              <a:rPr lang="en-US" dirty="0"/>
              <a:t>, </a:t>
            </a:r>
            <a:r>
              <a:rPr lang="en-US" dirty="0" err="1"/>
              <a:t>get+get</a:t>
            </a:r>
            <a:r>
              <a:rPr lang="en-US" dirty="0"/>
              <a:t>, …</a:t>
            </a:r>
          </a:p>
          <a:p>
            <a:pPr lvl="1"/>
            <a:r>
              <a:rPr lang="en-US" dirty="0"/>
              <a:t>try all sequences of 3 operations</a:t>
            </a: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…</a:t>
            </a:r>
          </a:p>
          <a:p>
            <a:r>
              <a:rPr lang="en-US" sz="3600" dirty="0">
                <a:solidFill>
                  <a:schemeClr val="accent2"/>
                </a:solidFill>
              </a:rPr>
              <a:t>How do you know if a sequence is correct?</a:t>
            </a:r>
          </a:p>
          <a:p>
            <a:pPr lvl="1"/>
            <a:r>
              <a:rPr lang="en-US" dirty="0"/>
              <a:t>compare “</a:t>
            </a:r>
            <a:r>
              <a:rPr lang="en-US" dirty="0">
                <a:solidFill>
                  <a:schemeClr val="accent4"/>
                </a:solidFill>
              </a:rPr>
              <a:t>behaviors</a:t>
            </a:r>
            <a:r>
              <a:rPr lang="en-US" dirty="0"/>
              <a:t>” of running test against implementation with running test against the sequential specification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53BE9-364F-2C40-BAEC-6BF62FC6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30D89-79F3-464A-A56D-04FFE723A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3331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28636F-1E22-654C-9622-E7756C6BE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Concurrent case</a:t>
            </a:r>
          </a:p>
          <a:p>
            <a:pPr lvl="1"/>
            <a:r>
              <a:rPr lang="en-US" dirty="0"/>
              <a:t>try all “</a:t>
            </a:r>
            <a:r>
              <a:rPr lang="en-US" dirty="0" err="1"/>
              <a:t>interleavings</a:t>
            </a:r>
            <a:r>
              <a:rPr lang="en-US" dirty="0"/>
              <a:t>” of 1 operation</a:t>
            </a:r>
          </a:p>
          <a:p>
            <a:pPr lvl="1"/>
            <a:r>
              <a:rPr lang="en-US" dirty="0"/>
              <a:t>try all </a:t>
            </a:r>
            <a:r>
              <a:rPr lang="en-US" dirty="0" err="1"/>
              <a:t>interleavings</a:t>
            </a:r>
            <a:r>
              <a:rPr lang="en-US" dirty="0"/>
              <a:t> of 2 operations</a:t>
            </a:r>
          </a:p>
          <a:p>
            <a:pPr lvl="1"/>
            <a:r>
              <a:rPr lang="en-US" dirty="0"/>
              <a:t>try all </a:t>
            </a:r>
            <a:r>
              <a:rPr lang="en-US" dirty="0" err="1"/>
              <a:t>interleavings</a:t>
            </a:r>
            <a:r>
              <a:rPr lang="en-US" dirty="0"/>
              <a:t> of 3 operations</a:t>
            </a: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…</a:t>
            </a:r>
          </a:p>
          <a:p>
            <a:r>
              <a:rPr lang="en-US" sz="3600" dirty="0">
                <a:solidFill>
                  <a:schemeClr val="accent2"/>
                </a:solidFill>
              </a:rPr>
              <a:t>How do you know if an interleaving is correct?</a:t>
            </a:r>
          </a:p>
          <a:p>
            <a:pPr lvl="1"/>
            <a:r>
              <a:rPr lang="en-US" dirty="0"/>
              <a:t>compare “</a:t>
            </a:r>
            <a:r>
              <a:rPr lang="en-US" dirty="0">
                <a:solidFill>
                  <a:schemeClr val="accent4"/>
                </a:solidFill>
              </a:rPr>
              <a:t>behaviors</a:t>
            </a:r>
            <a:r>
              <a:rPr lang="en-US" dirty="0"/>
              <a:t>” of running test against concurrent implementation with running test against the concurrent specification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53BE9-364F-2C40-BAEC-6BF62FC6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30D89-79F3-464A-A56D-04FFE723A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2464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3B8797-463B-6D48-9E90-9B4048EC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of an atomic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DBA03-8989-4549-AFB7-D0C4294DA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F8D292-60E7-8F45-9BBB-38F65BE48966}"/>
              </a:ext>
            </a:extLst>
          </p:cNvPr>
          <p:cNvSpPr/>
          <p:nvPr/>
        </p:nvSpPr>
        <p:spPr>
          <a:xfrm>
            <a:off x="2405744" y="3145972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BDD7F-0995-7A40-AFE4-ADE314B0FBC7}"/>
              </a:ext>
            </a:extLst>
          </p:cNvPr>
          <p:cNvSpPr/>
          <p:nvPr/>
        </p:nvSpPr>
        <p:spPr>
          <a:xfrm>
            <a:off x="4996543" y="3145972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280191-3468-E149-8F9E-E59E2143BBA5}"/>
              </a:ext>
            </a:extLst>
          </p:cNvPr>
          <p:cNvCxnSpPr/>
          <p:nvPr/>
        </p:nvCxnSpPr>
        <p:spPr>
          <a:xfrm>
            <a:off x="2405744" y="2732315"/>
            <a:ext cx="0" cy="326571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F3595E-3B3E-1049-8CD2-1B7C054433EA}"/>
              </a:ext>
            </a:extLst>
          </p:cNvPr>
          <p:cNvCxnSpPr>
            <a:cxnSpLocks/>
          </p:cNvCxnSpPr>
          <p:nvPr/>
        </p:nvCxnSpPr>
        <p:spPr>
          <a:xfrm>
            <a:off x="4728917" y="2732315"/>
            <a:ext cx="0" cy="326571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9C8C00-A423-7748-862C-867CE9C98150}"/>
              </a:ext>
            </a:extLst>
          </p:cNvPr>
          <p:cNvCxnSpPr>
            <a:cxnSpLocks/>
          </p:cNvCxnSpPr>
          <p:nvPr/>
        </p:nvCxnSpPr>
        <p:spPr>
          <a:xfrm>
            <a:off x="6727374" y="2732315"/>
            <a:ext cx="0" cy="326571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B01191-6D59-9649-9DBC-A4097453FBCB}"/>
              </a:ext>
            </a:extLst>
          </p:cNvPr>
          <p:cNvSpPr txBox="1"/>
          <p:nvPr/>
        </p:nvSpPr>
        <p:spPr>
          <a:xfrm>
            <a:off x="1257301" y="1855783"/>
            <a:ext cx="2144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process invokes operation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090E5C-3BFE-9B4A-9A11-6B2FBE5E524E}"/>
              </a:ext>
            </a:extLst>
          </p:cNvPr>
          <p:cNvSpPr txBox="1"/>
          <p:nvPr/>
        </p:nvSpPr>
        <p:spPr>
          <a:xfrm>
            <a:off x="5666019" y="1855783"/>
            <a:ext cx="240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process resumes with result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D88BB-4A2C-904C-9E77-E3743506E13F}"/>
              </a:ext>
            </a:extLst>
          </p:cNvPr>
          <p:cNvSpPr txBox="1"/>
          <p:nvPr/>
        </p:nvSpPr>
        <p:spPr>
          <a:xfrm>
            <a:off x="3194027" y="1855783"/>
            <a:ext cx="2764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operation happens atomically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263484A-7D26-6C43-8C21-40B1C696F483}"/>
              </a:ext>
            </a:extLst>
          </p:cNvPr>
          <p:cNvSpPr/>
          <p:nvPr/>
        </p:nvSpPr>
        <p:spPr>
          <a:xfrm>
            <a:off x="4354289" y="4275862"/>
            <a:ext cx="17526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963352-9B78-5003-9531-6FBA07BD58C0}"/>
              </a:ext>
            </a:extLst>
          </p:cNvPr>
          <p:cNvSpPr/>
          <p:nvPr/>
        </p:nvSpPr>
        <p:spPr>
          <a:xfrm>
            <a:off x="4482524" y="3145972"/>
            <a:ext cx="514019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15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FD5D7B-06CE-9F45-84B8-4C46B0565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 the following a possible scenario?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customer X orders a burger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customer Y orders a burger (afterwards)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customer Y is served a burger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customer X is served a burger (afterwards)</a:t>
            </a:r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BE489-5A1A-CB4F-9052-422832BD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Concurrency and Overlap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3E131-B5DA-7647-B71D-8965B02D2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6178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FD5D7B-06CE-9F45-84B8-4C46B0565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 the following a possible scenario?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customer X orders a burger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customer Y orders a burger (afterwards)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customer Y is served a burger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customer X is served a burger (afterwards)</a:t>
            </a:r>
          </a:p>
          <a:p>
            <a:pPr marL="742950" lvl="1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We’ve all seen this happen.  It’s a matter of how things get scheduled!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BE489-5A1A-CB4F-9052-422832BD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Concurrency and Overlap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3E131-B5DA-7647-B71D-8965B02D2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8574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C6F7A1-BF59-D842-B308-CFB97A5BA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One operation: order a burger</a:t>
            </a:r>
          </a:p>
          <a:p>
            <a:pPr lvl="1"/>
            <a:r>
              <a:rPr lang="en-US" sz="2800" dirty="0"/>
              <a:t>result: a burger (at some later time)</a:t>
            </a:r>
          </a:p>
          <a:p>
            <a:r>
              <a:rPr lang="en-US" sz="3200" dirty="0"/>
              <a:t>Semantics: the burger manifests itself atomically </a:t>
            </a:r>
            <a:r>
              <a:rPr lang="en-US" sz="3200" i="1" dirty="0"/>
              <a:t>sometime during the operation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Atomically</a:t>
            </a:r>
            <a:r>
              <a:rPr lang="en-US" sz="3200" dirty="0">
                <a:solidFill>
                  <a:srgbClr val="FF0000"/>
                </a:solidFill>
              </a:rPr>
              <a:t>: no two manifestations overlap</a:t>
            </a:r>
          </a:p>
          <a:p>
            <a:r>
              <a:rPr lang="en-US" sz="3200" dirty="0"/>
              <a:t>It’s easier to specify something when you don’t have to worry about overlap</a:t>
            </a:r>
          </a:p>
          <a:p>
            <a:pPr lvl="1"/>
            <a:r>
              <a:rPr lang="en-US" sz="2867" dirty="0"/>
              <a:t>i.e., you can simply give a sequential specification</a:t>
            </a:r>
          </a:p>
          <a:p>
            <a:r>
              <a:rPr lang="en-US" sz="3200" dirty="0"/>
              <a:t>Allows many implementations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0DE693-3D24-604C-9198-462E641A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53B2D-A7BB-0247-87DB-9375C89714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1220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AF7500-DD75-A14F-8654-BC9E44575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Suppose the diner has one small hot plate and two cooks</a:t>
            </a:r>
          </a:p>
          <a:p>
            <a:r>
              <a:rPr lang="en-US" dirty="0"/>
              <a:t>Cooks use a lock for access to the hot plate</a:t>
            </a:r>
          </a:p>
          <a:p>
            <a:r>
              <a:rPr lang="en-US" dirty="0"/>
              <a:t>Possible scenario: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customer X orders burger, order ends up with cook 1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customer Y orders burger, order ends up with cook 2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1 was busy with something else, so cook 2 grabs the lock first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2 cooks burger for Y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2 releases lock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1 grabs lock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1 cooks burger for X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1 releases lock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customer Y receives burger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customer X  receives burger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456F20-ADF3-4643-8C73-4C273686C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D074B-FD3F-B040-89F8-EFE0FB6E1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66E10-B9DB-C840-9545-CEBA1B555111}"/>
              </a:ext>
            </a:extLst>
          </p:cNvPr>
          <p:cNvSpPr/>
          <p:nvPr/>
        </p:nvSpPr>
        <p:spPr>
          <a:xfrm>
            <a:off x="5926874" y="3646449"/>
            <a:ext cx="2988526" cy="6802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7D105F-3393-7949-A2B6-CF8E53CDEA61}"/>
              </a:ext>
            </a:extLst>
          </p:cNvPr>
          <p:cNvSpPr/>
          <p:nvPr/>
        </p:nvSpPr>
        <p:spPr>
          <a:xfrm>
            <a:off x="6361771" y="4638908"/>
            <a:ext cx="1929161" cy="6802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3AE91-0451-054E-ABCF-77E5E18EDF19}"/>
              </a:ext>
            </a:extLst>
          </p:cNvPr>
          <p:cNvSpPr/>
          <p:nvPr/>
        </p:nvSpPr>
        <p:spPr>
          <a:xfrm>
            <a:off x="7587288" y="3646449"/>
            <a:ext cx="657923" cy="68022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04601C-B064-2B49-9AC6-61D977AEAB1F}"/>
              </a:ext>
            </a:extLst>
          </p:cNvPr>
          <p:cNvSpPr/>
          <p:nvPr/>
        </p:nvSpPr>
        <p:spPr>
          <a:xfrm>
            <a:off x="6767673" y="4638908"/>
            <a:ext cx="657923" cy="68022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7BD04-2677-C047-9EFF-C271B410842D}"/>
              </a:ext>
            </a:extLst>
          </p:cNvPr>
          <p:cNvSpPr txBox="1"/>
          <p:nvPr/>
        </p:nvSpPr>
        <p:spPr>
          <a:xfrm>
            <a:off x="5434431" y="375572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X: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7D212-0EED-F743-A1B3-DCC0EDE6A161}"/>
              </a:ext>
            </a:extLst>
          </p:cNvPr>
          <p:cNvSpPr txBox="1"/>
          <p:nvPr/>
        </p:nvSpPr>
        <p:spPr>
          <a:xfrm>
            <a:off x="5858177" y="4759338"/>
            <a:ext cx="464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Y:</a:t>
            </a:r>
          </a:p>
        </p:txBody>
      </p:sp>
    </p:spTree>
    <p:extLst>
      <p:ext uri="{BB962C8B-B14F-4D97-AF65-F5344CB8AC3E}">
        <p14:creationId xmlns:p14="http://schemas.microsoft.com/office/powerpoint/2010/main" val="107324488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AF7500-DD75-A14F-8654-BC9E44575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Suppose the diner has one small hot plate and two cooks</a:t>
            </a:r>
          </a:p>
          <a:p>
            <a:r>
              <a:rPr lang="en-US" dirty="0"/>
              <a:t>Cooks use a lock for access to the hot plate</a:t>
            </a:r>
          </a:p>
          <a:p>
            <a:r>
              <a:rPr lang="en-US" dirty="0"/>
              <a:t>Possible scenario: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customer X orders burger, order ends up with cook 1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customer Y orders burger, order ends up with cook 2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1 was busy with something else, so cook 2 grabs the lock first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2 cooks burger for Y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2 releases lock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1 grabs lock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1 cooks burger for X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cook 1 releases lock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customer Y receives burger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customer X  receives burger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456F20-ADF3-4643-8C73-4C273686C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D074B-FD3F-B040-89F8-EFE0FB6E1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66E10-B9DB-C840-9545-CEBA1B555111}"/>
              </a:ext>
            </a:extLst>
          </p:cNvPr>
          <p:cNvSpPr/>
          <p:nvPr/>
        </p:nvSpPr>
        <p:spPr>
          <a:xfrm>
            <a:off x="5926874" y="3646449"/>
            <a:ext cx="2988526" cy="6802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7D105F-3393-7949-A2B6-CF8E53CDEA61}"/>
              </a:ext>
            </a:extLst>
          </p:cNvPr>
          <p:cNvSpPr/>
          <p:nvPr/>
        </p:nvSpPr>
        <p:spPr>
          <a:xfrm>
            <a:off x="6361771" y="4638908"/>
            <a:ext cx="1929161" cy="6802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3AE91-0451-054E-ABCF-77E5E18EDF19}"/>
              </a:ext>
            </a:extLst>
          </p:cNvPr>
          <p:cNvSpPr/>
          <p:nvPr/>
        </p:nvSpPr>
        <p:spPr>
          <a:xfrm>
            <a:off x="7587288" y="3646449"/>
            <a:ext cx="657923" cy="68022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04601C-B064-2B49-9AC6-61D977AEAB1F}"/>
              </a:ext>
            </a:extLst>
          </p:cNvPr>
          <p:cNvSpPr/>
          <p:nvPr/>
        </p:nvSpPr>
        <p:spPr>
          <a:xfrm>
            <a:off x="6767673" y="4638908"/>
            <a:ext cx="657923" cy="68022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7BD04-2677-C047-9EFF-C271B410842D}"/>
              </a:ext>
            </a:extLst>
          </p:cNvPr>
          <p:cNvSpPr txBox="1"/>
          <p:nvPr/>
        </p:nvSpPr>
        <p:spPr>
          <a:xfrm>
            <a:off x="5434431" y="375572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X: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7D212-0EED-F743-A1B3-DCC0EDE6A161}"/>
              </a:ext>
            </a:extLst>
          </p:cNvPr>
          <p:cNvSpPr txBox="1"/>
          <p:nvPr/>
        </p:nvSpPr>
        <p:spPr>
          <a:xfrm>
            <a:off x="5858177" y="4759338"/>
            <a:ext cx="464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Y: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E6B62-8277-F84C-9F14-32BDE7C430A3}"/>
              </a:ext>
            </a:extLst>
          </p:cNvPr>
          <p:cNvSpPr txBox="1"/>
          <p:nvPr/>
        </p:nvSpPr>
        <p:spPr>
          <a:xfrm>
            <a:off x="1074632" y="5875067"/>
            <a:ext cx="7278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</a:rPr>
              <a:t>can’t happen if Y orders burger after X receives burger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</a:rPr>
              <a:t>but if operations overlap, any ordering can happen… </a:t>
            </a:r>
          </a:p>
        </p:txBody>
      </p:sp>
    </p:spTree>
    <p:extLst>
      <p:ext uri="{BB962C8B-B14F-4D97-AF65-F5344CB8AC3E}">
        <p14:creationId xmlns:p14="http://schemas.microsoft.com/office/powerpoint/2010/main" val="361661350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8C3B46-7178-2642-9F90-B12A0512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Behaviors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97AB8-F41C-374A-975D-C143CEBE2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BA7DD-91B0-C84B-8148-2705A7C92399}"/>
              </a:ext>
            </a:extLst>
          </p:cNvPr>
          <p:cNvSpPr/>
          <p:nvPr/>
        </p:nvSpPr>
        <p:spPr>
          <a:xfrm>
            <a:off x="1556658" y="1317171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E230D-7F9E-6E48-8D83-5BD086719D31}"/>
              </a:ext>
            </a:extLst>
          </p:cNvPr>
          <p:cNvSpPr/>
          <p:nvPr/>
        </p:nvSpPr>
        <p:spPr>
          <a:xfrm>
            <a:off x="4572000" y="2035627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?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C911C74-28AF-4A4F-991B-40F0E0C5325A}"/>
              </a:ext>
            </a:extLst>
          </p:cNvPr>
          <p:cNvSpPr/>
          <p:nvPr/>
        </p:nvSpPr>
        <p:spPr>
          <a:xfrm>
            <a:off x="7299960" y="4615544"/>
            <a:ext cx="17526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6BE41-8BE7-4644-9D91-B3ECC0D44A86}"/>
              </a:ext>
            </a:extLst>
          </p:cNvPr>
          <p:cNvSpPr txBox="1"/>
          <p:nvPr/>
        </p:nvSpPr>
        <p:spPr>
          <a:xfrm>
            <a:off x="457200" y="1630624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69265205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8C3B46-7178-2642-9F90-B12A0512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Behaviors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97AB8-F41C-374A-975D-C143CEBE2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BA7DD-91B0-C84B-8148-2705A7C92399}"/>
              </a:ext>
            </a:extLst>
          </p:cNvPr>
          <p:cNvSpPr/>
          <p:nvPr/>
        </p:nvSpPr>
        <p:spPr>
          <a:xfrm>
            <a:off x="1556658" y="1317171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E230D-7F9E-6E48-8D83-5BD086719D31}"/>
              </a:ext>
            </a:extLst>
          </p:cNvPr>
          <p:cNvSpPr/>
          <p:nvPr/>
        </p:nvSpPr>
        <p:spPr>
          <a:xfrm>
            <a:off x="4572000" y="2035627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1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C911C74-28AF-4A4F-991B-40F0E0C5325A}"/>
              </a:ext>
            </a:extLst>
          </p:cNvPr>
          <p:cNvSpPr/>
          <p:nvPr/>
        </p:nvSpPr>
        <p:spPr>
          <a:xfrm>
            <a:off x="7299960" y="4615544"/>
            <a:ext cx="17526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6BE41-8BE7-4644-9D91-B3ECC0D44A86}"/>
              </a:ext>
            </a:extLst>
          </p:cNvPr>
          <p:cNvSpPr txBox="1"/>
          <p:nvPr/>
        </p:nvSpPr>
        <p:spPr>
          <a:xfrm>
            <a:off x="457200" y="1630624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E60653-45CF-022A-5D0B-B0A167D52CA9}"/>
              </a:ext>
            </a:extLst>
          </p:cNvPr>
          <p:cNvSpPr/>
          <p:nvPr/>
        </p:nvSpPr>
        <p:spPr>
          <a:xfrm>
            <a:off x="3568923" y="1319294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6D9DB-E290-A9F5-C4B4-9E1AD25351AE}"/>
              </a:ext>
            </a:extLst>
          </p:cNvPr>
          <p:cNvSpPr/>
          <p:nvPr/>
        </p:nvSpPr>
        <p:spPr>
          <a:xfrm>
            <a:off x="4743782" y="2035627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62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86704-E5C2-E2AA-1196-C4C8C8198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EDD4D-8C53-A1C7-F6D2-8188FAD1E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00" y="-29990"/>
            <a:ext cx="4736567" cy="887417"/>
          </a:xfrm>
        </p:spPr>
        <p:txBody>
          <a:bodyPr/>
          <a:lstStyle/>
          <a:p>
            <a:r>
              <a:rPr lang="en-US" dirty="0"/>
              <a:t>State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7AC83-ADF6-9DF1-1214-72AEC54E6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840DA1-59BC-0C24-32D9-CA56C09C0F74}"/>
              </a:ext>
            </a:extLst>
          </p:cNvPr>
          <p:cNvSpPr/>
          <p:nvPr/>
        </p:nvSpPr>
        <p:spPr>
          <a:xfrm>
            <a:off x="112771" y="3977882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1B58E-4913-4F8A-7C48-20D568A2C94D}"/>
              </a:ext>
            </a:extLst>
          </p:cNvPr>
          <p:cNvSpPr txBox="1"/>
          <p:nvPr/>
        </p:nvSpPr>
        <p:spPr>
          <a:xfrm>
            <a:off x="7091704" y="103183"/>
            <a:ext cx="188092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Load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Push 1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2-ary +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7660FD55-F2A8-34F8-7E83-89BAA112F41E}"/>
              </a:ext>
            </a:extLst>
          </p:cNvPr>
          <p:cNvCxnSpPr>
            <a:cxnSpLocks/>
          </p:cNvCxnSpPr>
          <p:nvPr/>
        </p:nvCxnSpPr>
        <p:spPr>
          <a:xfrm>
            <a:off x="315506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985A5413-C260-81AB-BCFA-CE1924CDFFBC}"/>
              </a:ext>
            </a:extLst>
          </p:cNvPr>
          <p:cNvCxnSpPr>
            <a:cxnSpLocks/>
          </p:cNvCxnSpPr>
          <p:nvPr/>
        </p:nvCxnSpPr>
        <p:spPr>
          <a:xfrm>
            <a:off x="315506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D5E58324-BEBB-CF3B-0AE4-BC019073CCA9}"/>
              </a:ext>
            </a:extLst>
          </p:cNvPr>
          <p:cNvSpPr txBox="1"/>
          <p:nvPr/>
        </p:nvSpPr>
        <p:spPr>
          <a:xfrm>
            <a:off x="928705" y="8426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loads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3E6AE02C-59F8-E5AA-69CD-CB79F8C9E940}"/>
              </a:ext>
            </a:extLst>
          </p:cNvPr>
          <p:cNvSpPr txBox="1"/>
          <p:nvPr/>
        </p:nvSpPr>
        <p:spPr>
          <a:xfrm>
            <a:off x="928705" y="12998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loads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2868B0CE-644D-CE02-AD6C-6DFEEEB6E3C3}"/>
              </a:ext>
            </a:extLst>
          </p:cNvPr>
          <p:cNvCxnSpPr>
            <a:cxnSpLocks/>
          </p:cNvCxnSpPr>
          <p:nvPr/>
        </p:nvCxnSpPr>
        <p:spPr>
          <a:xfrm>
            <a:off x="2991798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626D5A3D-81C8-7B37-5662-C22BDE19C781}"/>
              </a:ext>
            </a:extLst>
          </p:cNvPr>
          <p:cNvCxnSpPr>
            <a:cxnSpLocks/>
          </p:cNvCxnSpPr>
          <p:nvPr/>
        </p:nvCxnSpPr>
        <p:spPr>
          <a:xfrm>
            <a:off x="2991798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7A1B1D3F-0D58-B667-CDFD-D56B14791D65}"/>
              </a:ext>
            </a:extLst>
          </p:cNvPr>
          <p:cNvSpPr txBox="1"/>
          <p:nvPr/>
        </p:nvSpPr>
        <p:spPr>
          <a:xfrm>
            <a:off x="3604997" y="8426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stores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1FFF7D27-BAF0-2E4D-FC96-5F657D1878F6}"/>
              </a:ext>
            </a:extLst>
          </p:cNvPr>
          <p:cNvSpPr txBox="1"/>
          <p:nvPr/>
        </p:nvSpPr>
        <p:spPr>
          <a:xfrm>
            <a:off x="3604997" y="12998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stores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7EA4B-FDF7-84F6-41A6-23EDB19A496F}"/>
              </a:ext>
            </a:extLst>
          </p:cNvPr>
          <p:cNvSpPr txBox="1"/>
          <p:nvPr/>
        </p:nvSpPr>
        <p:spPr>
          <a:xfrm>
            <a:off x="159103" y="4633939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initial state</a:t>
            </a:r>
          </a:p>
        </p:txBody>
      </p:sp>
    </p:spTree>
    <p:extLst>
      <p:ext uri="{BB962C8B-B14F-4D97-AF65-F5344CB8AC3E}">
        <p14:creationId xmlns:p14="http://schemas.microsoft.com/office/powerpoint/2010/main" val="54751834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8C3B46-7178-2642-9F90-B12A0512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Behaviors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97AB8-F41C-374A-975D-C143CEBE2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BA7DD-91B0-C84B-8148-2705A7C92399}"/>
              </a:ext>
            </a:extLst>
          </p:cNvPr>
          <p:cNvSpPr/>
          <p:nvPr/>
        </p:nvSpPr>
        <p:spPr>
          <a:xfrm>
            <a:off x="1556658" y="1317171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E230D-7F9E-6E48-8D83-5BD086719D31}"/>
              </a:ext>
            </a:extLst>
          </p:cNvPr>
          <p:cNvSpPr/>
          <p:nvPr/>
        </p:nvSpPr>
        <p:spPr>
          <a:xfrm>
            <a:off x="4572000" y="2035627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1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C911C74-28AF-4A4F-991B-40F0E0C5325A}"/>
              </a:ext>
            </a:extLst>
          </p:cNvPr>
          <p:cNvSpPr/>
          <p:nvPr/>
        </p:nvSpPr>
        <p:spPr>
          <a:xfrm>
            <a:off x="7299960" y="4615544"/>
            <a:ext cx="17526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B8B1C8-DA49-B747-AABD-D29D77DD7F5B}"/>
              </a:ext>
            </a:extLst>
          </p:cNvPr>
          <p:cNvCxnSpPr/>
          <p:nvPr/>
        </p:nvCxnSpPr>
        <p:spPr>
          <a:xfrm>
            <a:off x="642257" y="2721428"/>
            <a:ext cx="799011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53AFA0-307A-0944-AC1F-DE43163B923D}"/>
              </a:ext>
            </a:extLst>
          </p:cNvPr>
          <p:cNvSpPr/>
          <p:nvPr/>
        </p:nvSpPr>
        <p:spPr>
          <a:xfrm>
            <a:off x="4256316" y="3026228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353B-6AA4-7843-B72F-802F9113337F}"/>
              </a:ext>
            </a:extLst>
          </p:cNvPr>
          <p:cNvSpPr/>
          <p:nvPr/>
        </p:nvSpPr>
        <p:spPr>
          <a:xfrm>
            <a:off x="1975758" y="3744684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?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6BE41-8BE7-4644-9D91-B3ECC0D44A86}"/>
              </a:ext>
            </a:extLst>
          </p:cNvPr>
          <p:cNvSpPr txBox="1"/>
          <p:nvPr/>
        </p:nvSpPr>
        <p:spPr>
          <a:xfrm>
            <a:off x="457200" y="1630624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34DAE-1C22-EB49-B519-8870BB5DE81A}"/>
              </a:ext>
            </a:extLst>
          </p:cNvPr>
          <p:cNvSpPr txBox="1"/>
          <p:nvPr/>
        </p:nvSpPr>
        <p:spPr>
          <a:xfrm>
            <a:off x="457200" y="32766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E60653-45CF-022A-5D0B-B0A167D52CA9}"/>
              </a:ext>
            </a:extLst>
          </p:cNvPr>
          <p:cNvSpPr/>
          <p:nvPr/>
        </p:nvSpPr>
        <p:spPr>
          <a:xfrm>
            <a:off x="3568923" y="1319294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6D9DB-E290-A9F5-C4B4-9E1AD25351AE}"/>
              </a:ext>
            </a:extLst>
          </p:cNvPr>
          <p:cNvSpPr/>
          <p:nvPr/>
        </p:nvSpPr>
        <p:spPr>
          <a:xfrm>
            <a:off x="4743782" y="2035627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4844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8C3B46-7178-2642-9F90-B12A0512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Behaviors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97AB8-F41C-374A-975D-C143CEBE2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BA7DD-91B0-C84B-8148-2705A7C92399}"/>
              </a:ext>
            </a:extLst>
          </p:cNvPr>
          <p:cNvSpPr/>
          <p:nvPr/>
        </p:nvSpPr>
        <p:spPr>
          <a:xfrm>
            <a:off x="1556658" y="1317171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E230D-7F9E-6E48-8D83-5BD086719D31}"/>
              </a:ext>
            </a:extLst>
          </p:cNvPr>
          <p:cNvSpPr/>
          <p:nvPr/>
        </p:nvSpPr>
        <p:spPr>
          <a:xfrm>
            <a:off x="4572000" y="2035627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1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C911C74-28AF-4A4F-991B-40F0E0C5325A}"/>
              </a:ext>
            </a:extLst>
          </p:cNvPr>
          <p:cNvSpPr/>
          <p:nvPr/>
        </p:nvSpPr>
        <p:spPr>
          <a:xfrm>
            <a:off x="7299960" y="4615544"/>
            <a:ext cx="17526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B8B1C8-DA49-B747-AABD-D29D77DD7F5B}"/>
              </a:ext>
            </a:extLst>
          </p:cNvPr>
          <p:cNvCxnSpPr/>
          <p:nvPr/>
        </p:nvCxnSpPr>
        <p:spPr>
          <a:xfrm>
            <a:off x="642257" y="2721428"/>
            <a:ext cx="799011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53AFA0-307A-0944-AC1F-DE43163B923D}"/>
              </a:ext>
            </a:extLst>
          </p:cNvPr>
          <p:cNvSpPr/>
          <p:nvPr/>
        </p:nvSpPr>
        <p:spPr>
          <a:xfrm>
            <a:off x="4256316" y="3026228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353B-6AA4-7843-B72F-802F9113337F}"/>
              </a:ext>
            </a:extLst>
          </p:cNvPr>
          <p:cNvSpPr/>
          <p:nvPr/>
        </p:nvSpPr>
        <p:spPr>
          <a:xfrm>
            <a:off x="1975758" y="3744684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None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6BE41-8BE7-4644-9D91-B3ECC0D44A86}"/>
              </a:ext>
            </a:extLst>
          </p:cNvPr>
          <p:cNvSpPr txBox="1"/>
          <p:nvPr/>
        </p:nvSpPr>
        <p:spPr>
          <a:xfrm>
            <a:off x="457200" y="1630624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34DAE-1C22-EB49-B519-8870BB5DE81A}"/>
              </a:ext>
            </a:extLst>
          </p:cNvPr>
          <p:cNvSpPr txBox="1"/>
          <p:nvPr/>
        </p:nvSpPr>
        <p:spPr>
          <a:xfrm>
            <a:off x="457200" y="32766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E60653-45CF-022A-5D0B-B0A167D52CA9}"/>
              </a:ext>
            </a:extLst>
          </p:cNvPr>
          <p:cNvSpPr/>
          <p:nvPr/>
        </p:nvSpPr>
        <p:spPr>
          <a:xfrm>
            <a:off x="3568923" y="1319294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6D9DB-E290-A9F5-C4B4-9E1AD25351AE}"/>
              </a:ext>
            </a:extLst>
          </p:cNvPr>
          <p:cNvSpPr/>
          <p:nvPr/>
        </p:nvSpPr>
        <p:spPr>
          <a:xfrm>
            <a:off x="4743782" y="2035627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4EBC05-6723-C760-67C2-42B8D3CB3C26}"/>
              </a:ext>
            </a:extLst>
          </p:cNvPr>
          <p:cNvSpPr/>
          <p:nvPr/>
        </p:nvSpPr>
        <p:spPr>
          <a:xfrm>
            <a:off x="6245216" y="3036581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D7028A-17F5-1689-CFC1-511192F92115}"/>
              </a:ext>
            </a:extLst>
          </p:cNvPr>
          <p:cNvSpPr/>
          <p:nvPr/>
        </p:nvSpPr>
        <p:spPr>
          <a:xfrm>
            <a:off x="2758865" y="3752915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5847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8C3B46-7178-2642-9F90-B12A0512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Behaviors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97AB8-F41C-374A-975D-C143CEBE2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BA7DD-91B0-C84B-8148-2705A7C92399}"/>
              </a:ext>
            </a:extLst>
          </p:cNvPr>
          <p:cNvSpPr/>
          <p:nvPr/>
        </p:nvSpPr>
        <p:spPr>
          <a:xfrm>
            <a:off x="1556658" y="1317171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E230D-7F9E-6E48-8D83-5BD086719D31}"/>
              </a:ext>
            </a:extLst>
          </p:cNvPr>
          <p:cNvSpPr/>
          <p:nvPr/>
        </p:nvSpPr>
        <p:spPr>
          <a:xfrm>
            <a:off x="4572000" y="2035627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1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C911C74-28AF-4A4F-991B-40F0E0C5325A}"/>
              </a:ext>
            </a:extLst>
          </p:cNvPr>
          <p:cNvSpPr/>
          <p:nvPr/>
        </p:nvSpPr>
        <p:spPr>
          <a:xfrm>
            <a:off x="7299960" y="4615544"/>
            <a:ext cx="17526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B8B1C8-DA49-B747-AABD-D29D77DD7F5B}"/>
              </a:ext>
            </a:extLst>
          </p:cNvPr>
          <p:cNvCxnSpPr/>
          <p:nvPr/>
        </p:nvCxnSpPr>
        <p:spPr>
          <a:xfrm>
            <a:off x="642257" y="2721428"/>
            <a:ext cx="799011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53AFA0-307A-0944-AC1F-DE43163B923D}"/>
              </a:ext>
            </a:extLst>
          </p:cNvPr>
          <p:cNvSpPr/>
          <p:nvPr/>
        </p:nvSpPr>
        <p:spPr>
          <a:xfrm>
            <a:off x="4256316" y="3026228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353B-6AA4-7843-B72F-802F9113337F}"/>
              </a:ext>
            </a:extLst>
          </p:cNvPr>
          <p:cNvSpPr/>
          <p:nvPr/>
        </p:nvSpPr>
        <p:spPr>
          <a:xfrm>
            <a:off x="1975758" y="3744684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None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E0B786-EE2E-8048-BF44-41945E51BE11}"/>
              </a:ext>
            </a:extLst>
          </p:cNvPr>
          <p:cNvCxnSpPr/>
          <p:nvPr/>
        </p:nvCxnSpPr>
        <p:spPr>
          <a:xfrm>
            <a:off x="642257" y="4430485"/>
            <a:ext cx="799011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844973A-B32E-C740-8FC4-710571442844}"/>
              </a:ext>
            </a:extLst>
          </p:cNvPr>
          <p:cNvSpPr/>
          <p:nvPr/>
        </p:nvSpPr>
        <p:spPr>
          <a:xfrm>
            <a:off x="3575958" y="4811479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7D45B-0DE0-B04E-8438-92D02825F5B6}"/>
              </a:ext>
            </a:extLst>
          </p:cNvPr>
          <p:cNvSpPr/>
          <p:nvPr/>
        </p:nvSpPr>
        <p:spPr>
          <a:xfrm>
            <a:off x="2547257" y="5529935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???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6BE41-8BE7-4644-9D91-B3ECC0D44A86}"/>
              </a:ext>
            </a:extLst>
          </p:cNvPr>
          <p:cNvSpPr txBox="1"/>
          <p:nvPr/>
        </p:nvSpPr>
        <p:spPr>
          <a:xfrm>
            <a:off x="457200" y="1630624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34DAE-1C22-EB49-B519-8870BB5DE81A}"/>
              </a:ext>
            </a:extLst>
          </p:cNvPr>
          <p:cNvSpPr txBox="1"/>
          <p:nvPr/>
        </p:nvSpPr>
        <p:spPr>
          <a:xfrm>
            <a:off x="457200" y="32766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512A-026A-4349-8C87-32B248EB9E67}"/>
              </a:ext>
            </a:extLst>
          </p:cNvPr>
          <p:cNvSpPr txBox="1"/>
          <p:nvPr/>
        </p:nvSpPr>
        <p:spPr>
          <a:xfrm>
            <a:off x="457200" y="4996542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(3)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E60653-45CF-022A-5D0B-B0A167D52CA9}"/>
              </a:ext>
            </a:extLst>
          </p:cNvPr>
          <p:cNvSpPr/>
          <p:nvPr/>
        </p:nvSpPr>
        <p:spPr>
          <a:xfrm>
            <a:off x="3568923" y="1319294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6D9DB-E290-A9F5-C4B4-9E1AD25351AE}"/>
              </a:ext>
            </a:extLst>
          </p:cNvPr>
          <p:cNvSpPr/>
          <p:nvPr/>
        </p:nvSpPr>
        <p:spPr>
          <a:xfrm>
            <a:off x="4743782" y="2035627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4EBC05-6723-C760-67C2-42B8D3CB3C26}"/>
              </a:ext>
            </a:extLst>
          </p:cNvPr>
          <p:cNvSpPr/>
          <p:nvPr/>
        </p:nvSpPr>
        <p:spPr>
          <a:xfrm>
            <a:off x="6245216" y="3036581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D7028A-17F5-1689-CFC1-511192F92115}"/>
              </a:ext>
            </a:extLst>
          </p:cNvPr>
          <p:cNvSpPr/>
          <p:nvPr/>
        </p:nvSpPr>
        <p:spPr>
          <a:xfrm>
            <a:off x="2758865" y="3752915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4937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7DD187-6D3E-AB35-9548-2DECBE74EC6E}"/>
              </a:ext>
            </a:extLst>
          </p:cNvPr>
          <p:cNvSpPr/>
          <p:nvPr/>
        </p:nvSpPr>
        <p:spPr>
          <a:xfrm>
            <a:off x="3243279" y="5529935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8C3B46-7178-2642-9F90-B12A0512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Behaviors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97AB8-F41C-374A-975D-C143CEBE2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BA7DD-91B0-C84B-8148-2705A7C92399}"/>
              </a:ext>
            </a:extLst>
          </p:cNvPr>
          <p:cNvSpPr/>
          <p:nvPr/>
        </p:nvSpPr>
        <p:spPr>
          <a:xfrm>
            <a:off x="1556658" y="1317171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E230D-7F9E-6E48-8D83-5BD086719D31}"/>
              </a:ext>
            </a:extLst>
          </p:cNvPr>
          <p:cNvSpPr/>
          <p:nvPr/>
        </p:nvSpPr>
        <p:spPr>
          <a:xfrm>
            <a:off x="4572000" y="2035627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1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C911C74-28AF-4A4F-991B-40F0E0C5325A}"/>
              </a:ext>
            </a:extLst>
          </p:cNvPr>
          <p:cNvSpPr/>
          <p:nvPr/>
        </p:nvSpPr>
        <p:spPr>
          <a:xfrm>
            <a:off x="7299960" y="4615544"/>
            <a:ext cx="17526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B8B1C8-DA49-B747-AABD-D29D77DD7F5B}"/>
              </a:ext>
            </a:extLst>
          </p:cNvPr>
          <p:cNvCxnSpPr/>
          <p:nvPr/>
        </p:nvCxnSpPr>
        <p:spPr>
          <a:xfrm>
            <a:off x="642257" y="2721428"/>
            <a:ext cx="799011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53AFA0-307A-0944-AC1F-DE43163B923D}"/>
              </a:ext>
            </a:extLst>
          </p:cNvPr>
          <p:cNvSpPr/>
          <p:nvPr/>
        </p:nvSpPr>
        <p:spPr>
          <a:xfrm>
            <a:off x="4256316" y="3026228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353B-6AA4-7843-B72F-802F9113337F}"/>
              </a:ext>
            </a:extLst>
          </p:cNvPr>
          <p:cNvSpPr/>
          <p:nvPr/>
        </p:nvSpPr>
        <p:spPr>
          <a:xfrm>
            <a:off x="1975758" y="3744684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None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E0B786-EE2E-8048-BF44-41945E51BE11}"/>
              </a:ext>
            </a:extLst>
          </p:cNvPr>
          <p:cNvCxnSpPr/>
          <p:nvPr/>
        </p:nvCxnSpPr>
        <p:spPr>
          <a:xfrm>
            <a:off x="642257" y="4430485"/>
            <a:ext cx="799011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844973A-B32E-C740-8FC4-710571442844}"/>
              </a:ext>
            </a:extLst>
          </p:cNvPr>
          <p:cNvSpPr/>
          <p:nvPr/>
        </p:nvSpPr>
        <p:spPr>
          <a:xfrm>
            <a:off x="3575958" y="4811479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7D45B-0DE0-B04E-8438-92D02825F5B6}"/>
              </a:ext>
            </a:extLst>
          </p:cNvPr>
          <p:cNvSpPr/>
          <p:nvPr/>
        </p:nvSpPr>
        <p:spPr>
          <a:xfrm>
            <a:off x="2547257" y="5529935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None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6BE41-8BE7-4644-9D91-B3ECC0D44A86}"/>
              </a:ext>
            </a:extLst>
          </p:cNvPr>
          <p:cNvSpPr txBox="1"/>
          <p:nvPr/>
        </p:nvSpPr>
        <p:spPr>
          <a:xfrm>
            <a:off x="457200" y="1630624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34DAE-1C22-EB49-B519-8870BB5DE81A}"/>
              </a:ext>
            </a:extLst>
          </p:cNvPr>
          <p:cNvSpPr txBox="1"/>
          <p:nvPr/>
        </p:nvSpPr>
        <p:spPr>
          <a:xfrm>
            <a:off x="457200" y="32766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512A-026A-4349-8C87-32B248EB9E67}"/>
              </a:ext>
            </a:extLst>
          </p:cNvPr>
          <p:cNvSpPr txBox="1"/>
          <p:nvPr/>
        </p:nvSpPr>
        <p:spPr>
          <a:xfrm>
            <a:off x="457200" y="4996542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(3)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92C81E-4C45-81F3-F354-2B42BE47F59C}"/>
              </a:ext>
            </a:extLst>
          </p:cNvPr>
          <p:cNvSpPr/>
          <p:nvPr/>
        </p:nvSpPr>
        <p:spPr>
          <a:xfrm>
            <a:off x="3656405" y="4818782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887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8C3B46-7178-2642-9F90-B12A0512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Behaviors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97AB8-F41C-374A-975D-C143CEBE2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BA7DD-91B0-C84B-8148-2705A7C92399}"/>
              </a:ext>
            </a:extLst>
          </p:cNvPr>
          <p:cNvSpPr/>
          <p:nvPr/>
        </p:nvSpPr>
        <p:spPr>
          <a:xfrm>
            <a:off x="1556658" y="1317171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E230D-7F9E-6E48-8D83-5BD086719D31}"/>
              </a:ext>
            </a:extLst>
          </p:cNvPr>
          <p:cNvSpPr/>
          <p:nvPr/>
        </p:nvSpPr>
        <p:spPr>
          <a:xfrm>
            <a:off x="4572000" y="2035627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1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C911C74-28AF-4A4F-991B-40F0E0C5325A}"/>
              </a:ext>
            </a:extLst>
          </p:cNvPr>
          <p:cNvSpPr/>
          <p:nvPr/>
        </p:nvSpPr>
        <p:spPr>
          <a:xfrm>
            <a:off x="7299960" y="4615544"/>
            <a:ext cx="17526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B8B1C8-DA49-B747-AABD-D29D77DD7F5B}"/>
              </a:ext>
            </a:extLst>
          </p:cNvPr>
          <p:cNvCxnSpPr/>
          <p:nvPr/>
        </p:nvCxnSpPr>
        <p:spPr>
          <a:xfrm>
            <a:off x="642257" y="2721428"/>
            <a:ext cx="799011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53AFA0-307A-0944-AC1F-DE43163B923D}"/>
              </a:ext>
            </a:extLst>
          </p:cNvPr>
          <p:cNvSpPr/>
          <p:nvPr/>
        </p:nvSpPr>
        <p:spPr>
          <a:xfrm>
            <a:off x="4256316" y="3026228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353B-6AA4-7843-B72F-802F9113337F}"/>
              </a:ext>
            </a:extLst>
          </p:cNvPr>
          <p:cNvSpPr/>
          <p:nvPr/>
        </p:nvSpPr>
        <p:spPr>
          <a:xfrm>
            <a:off x="1975758" y="3744684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None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E0B786-EE2E-8048-BF44-41945E51BE11}"/>
              </a:ext>
            </a:extLst>
          </p:cNvPr>
          <p:cNvCxnSpPr/>
          <p:nvPr/>
        </p:nvCxnSpPr>
        <p:spPr>
          <a:xfrm>
            <a:off x="642257" y="4430485"/>
            <a:ext cx="799011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844973A-B32E-C740-8FC4-710571442844}"/>
              </a:ext>
            </a:extLst>
          </p:cNvPr>
          <p:cNvSpPr/>
          <p:nvPr/>
        </p:nvSpPr>
        <p:spPr>
          <a:xfrm>
            <a:off x="3575958" y="4811479"/>
            <a:ext cx="25799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put(1)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7D45B-0DE0-B04E-8438-92D02825F5B6}"/>
              </a:ext>
            </a:extLst>
          </p:cNvPr>
          <p:cNvSpPr/>
          <p:nvPr/>
        </p:nvSpPr>
        <p:spPr>
          <a:xfrm>
            <a:off x="2547257" y="5529935"/>
            <a:ext cx="1741714" cy="5007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get()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 1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6BE41-8BE7-4644-9D91-B3ECC0D44A86}"/>
              </a:ext>
            </a:extLst>
          </p:cNvPr>
          <p:cNvSpPr txBox="1"/>
          <p:nvPr/>
        </p:nvSpPr>
        <p:spPr>
          <a:xfrm>
            <a:off x="457200" y="1630624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34DAE-1C22-EB49-B519-8870BB5DE81A}"/>
              </a:ext>
            </a:extLst>
          </p:cNvPr>
          <p:cNvSpPr txBox="1"/>
          <p:nvPr/>
        </p:nvSpPr>
        <p:spPr>
          <a:xfrm>
            <a:off x="457200" y="32766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B512A-026A-4349-8C87-32B248EB9E67}"/>
              </a:ext>
            </a:extLst>
          </p:cNvPr>
          <p:cNvSpPr txBox="1"/>
          <p:nvPr/>
        </p:nvSpPr>
        <p:spPr>
          <a:xfrm>
            <a:off x="457200" y="4996542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(3)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CC12A3-8B94-FE4C-2F73-5155D92316A6}"/>
              </a:ext>
            </a:extLst>
          </p:cNvPr>
          <p:cNvSpPr/>
          <p:nvPr/>
        </p:nvSpPr>
        <p:spPr>
          <a:xfrm>
            <a:off x="4014439" y="5529935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6C8C8-0CF2-674F-F81D-8FB3DC844D57}"/>
              </a:ext>
            </a:extLst>
          </p:cNvPr>
          <p:cNvSpPr/>
          <p:nvPr/>
        </p:nvSpPr>
        <p:spPr>
          <a:xfrm>
            <a:off x="3656405" y="4818782"/>
            <a:ext cx="122133" cy="50074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1730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28636F-1E22-654C-9622-E7756C6BE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Concurrent case</a:t>
            </a:r>
          </a:p>
          <a:p>
            <a:pPr lvl="1"/>
            <a:r>
              <a:rPr lang="en-US" dirty="0"/>
              <a:t>try all “</a:t>
            </a:r>
            <a:r>
              <a:rPr lang="en-US" dirty="0" err="1"/>
              <a:t>interleavings</a:t>
            </a:r>
            <a:r>
              <a:rPr lang="en-US" dirty="0"/>
              <a:t>” of 1 operation</a:t>
            </a:r>
          </a:p>
          <a:p>
            <a:pPr lvl="1"/>
            <a:r>
              <a:rPr lang="en-US" dirty="0"/>
              <a:t>try all </a:t>
            </a:r>
            <a:r>
              <a:rPr lang="en-US" dirty="0" err="1"/>
              <a:t>interleavings</a:t>
            </a:r>
            <a:r>
              <a:rPr lang="en-US" dirty="0"/>
              <a:t> of 2 operations</a:t>
            </a:r>
          </a:p>
          <a:p>
            <a:pPr lvl="1"/>
            <a:r>
              <a:rPr lang="en-US" dirty="0"/>
              <a:t>try all </a:t>
            </a:r>
            <a:r>
              <a:rPr lang="en-US" dirty="0" err="1"/>
              <a:t>interleavings</a:t>
            </a:r>
            <a:r>
              <a:rPr lang="en-US" dirty="0"/>
              <a:t> of 3 operations</a:t>
            </a: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…</a:t>
            </a:r>
          </a:p>
          <a:p>
            <a:r>
              <a:rPr lang="en-US" sz="3600" dirty="0">
                <a:solidFill>
                  <a:schemeClr val="accent2"/>
                </a:solidFill>
              </a:rPr>
              <a:t>How do you know if an interleaving is correct?</a:t>
            </a:r>
          </a:p>
          <a:p>
            <a:pPr lvl="1"/>
            <a:r>
              <a:rPr lang="en-US" dirty="0"/>
              <a:t>compare “</a:t>
            </a:r>
            <a:r>
              <a:rPr lang="en-US" dirty="0">
                <a:solidFill>
                  <a:schemeClr val="accent4"/>
                </a:solidFill>
              </a:rPr>
              <a:t>behaviors</a:t>
            </a:r>
            <a:r>
              <a:rPr lang="en-US" dirty="0"/>
              <a:t>” of running test against concurrent implementation with running test against the concurrent specification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53BE9-364F-2C40-BAEC-6BF62FC6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</a:t>
            </a:r>
            <a:r>
              <a:rPr lang="en-US"/>
              <a:t>Concurrent 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30D89-79F3-464A-A56D-04FFE723A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9599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63600A-48F4-7B46-9500-9A4693B6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queue test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D4E9B-9251-ED43-A087-276467BB4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8FFD23-D08D-5EE4-9133-2935BDE5A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56" y="1340662"/>
            <a:ext cx="3784687" cy="48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9329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617999-F1F6-FE48-A5C7-9E9D64C8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(1 get, 1 put)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C424-0B1F-6547-B22A-286C86B03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0EDD1F3-AE7C-3942-AD26-6FC52DEF6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158"/>
            <a:ext cx="9144000" cy="1871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0D79B-72AA-974B-5DFD-8074B56796BA}"/>
              </a:ext>
            </a:extLst>
          </p:cNvPr>
          <p:cNvSpPr txBox="1"/>
          <p:nvPr/>
        </p:nvSpPr>
        <p:spPr>
          <a:xfrm>
            <a:off x="663050" y="3429000"/>
            <a:ext cx="770839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0" i="0" u="none" strike="noStrike" dirty="0">
                <a:solidFill>
                  <a:srgbClr val="363636"/>
                </a:solidFill>
                <a:effectLst/>
                <a:latin typeface="system-ui"/>
              </a:rPr>
              <a:t>$ harmony -c N_GET=</a:t>
            </a:r>
            <a:r>
              <a:rPr lang="en-US" sz="2000" dirty="0">
                <a:solidFill>
                  <a:srgbClr val="363636"/>
                </a:solidFill>
                <a:latin typeface="system-ui"/>
              </a:rPr>
              <a:t>1 –c N_PUT=1</a:t>
            </a:r>
            <a:r>
              <a:rPr lang="en-US" sz="2000" b="0" i="0" u="none" strike="noStrike" dirty="0">
                <a:solidFill>
                  <a:srgbClr val="363636"/>
                </a:solidFill>
                <a:effectLst/>
                <a:latin typeface="system-ui"/>
              </a:rPr>
              <a:t> -o </a:t>
            </a:r>
            <a:r>
              <a:rPr lang="en-US" sz="2000" b="0" i="0" u="none" strike="noStrike" dirty="0" err="1">
                <a:solidFill>
                  <a:srgbClr val="363636"/>
                </a:solidFill>
                <a:effectLst/>
                <a:latin typeface="system-ui"/>
              </a:rPr>
              <a:t>spec.png</a:t>
            </a:r>
            <a:r>
              <a:rPr lang="en-US" sz="2000" b="0" i="0" u="none" strike="noStrike" dirty="0">
                <a:solidFill>
                  <a:srgbClr val="363636"/>
                </a:solidFill>
                <a:effectLst/>
                <a:latin typeface="system-ui"/>
              </a:rPr>
              <a:t> code/queue_btest1.hny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728263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FCA521-4979-1A4B-80C5-B64BAE03F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161308"/>
            <a:ext cx="8686800" cy="4571275"/>
          </a:xfrm>
        </p:spPr>
        <p:txBody>
          <a:bodyPr>
            <a:normAutofit/>
          </a:bodyPr>
          <a:lstStyle/>
          <a:p>
            <a:r>
              <a:rPr lang="en-US" sz="3200" dirty="0"/>
              <a:t>The first command outputs the behavior of running the test program against the specification in file queue4.hfa</a:t>
            </a:r>
          </a:p>
          <a:p>
            <a:r>
              <a:rPr lang="en-US" sz="3200" dirty="0"/>
              <a:t>The second command runs the test program against the implementation and checks if its behavior matches that stored in queue4.hfa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9AE99F-B20B-504B-9C74-C296A783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Testing: comparing behaviors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535B1-0C3E-2047-9FD2-C5FF0AEA63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A912B-61A6-0970-C89F-1731E6E61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156853"/>
            <a:ext cx="8138722" cy="7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580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F81A33-D89F-3F4F-AD80-54B51A92D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Not allowed to look under the covers</a:t>
            </a:r>
          </a:p>
          <a:p>
            <a:pPr lvl="1"/>
            <a:r>
              <a:rPr lang="en-US" sz="2800" dirty="0"/>
              <a:t>can’t use </a:t>
            </a:r>
            <a:r>
              <a:rPr lang="en-US" sz="2800" i="1" dirty="0" err="1">
                <a:solidFill>
                  <a:schemeClr val="accent2"/>
                </a:solidFill>
              </a:rPr>
              <a:t>rw</a:t>
            </a:r>
            <a:r>
              <a:rPr lang="en-US" sz="2800" i="1" dirty="0">
                <a:solidFill>
                  <a:schemeClr val="accent2"/>
                </a:solidFill>
              </a:rPr>
              <a:t>-</a:t>
            </a:r>
            <a:r>
              <a:rPr lang="en-US" sz="2800" dirty="0">
                <a:solidFill>
                  <a:schemeClr val="accent2"/>
                </a:solidFill>
              </a:rPr>
              <a:t>&gt;</a:t>
            </a:r>
            <a:r>
              <a:rPr lang="en-US" sz="2800" dirty="0" err="1">
                <a:solidFill>
                  <a:schemeClr val="accent2"/>
                </a:solidFill>
              </a:rPr>
              <a:t>nreaders</a:t>
            </a:r>
            <a:r>
              <a:rPr lang="en-US" sz="2800" dirty="0"/>
              <a:t>, etc.</a:t>
            </a:r>
          </a:p>
          <a:p>
            <a:r>
              <a:rPr lang="en-US" sz="3200" dirty="0"/>
              <a:t>Only allowed to invoke the interface methods and observe behaviors</a:t>
            </a:r>
          </a:p>
          <a:p>
            <a:r>
              <a:rPr lang="en-US" sz="3200" dirty="0"/>
              <a:t>Your job: try to find bad behaviors</a:t>
            </a:r>
          </a:p>
          <a:p>
            <a:pPr lvl="1"/>
            <a:r>
              <a:rPr lang="en-US" sz="2867" dirty="0"/>
              <a:t>compare against a </a:t>
            </a:r>
            <a:r>
              <a:rPr lang="en-US" sz="2867" i="1" dirty="0">
                <a:solidFill>
                  <a:srgbClr val="FF0000"/>
                </a:solidFill>
              </a:rPr>
              <a:t>specification</a:t>
            </a:r>
          </a:p>
          <a:p>
            <a:pPr lvl="1"/>
            <a:r>
              <a:rPr lang="en-US" sz="2867" dirty="0"/>
              <a:t>how would you test a clock?  An ATM machine?</a:t>
            </a:r>
          </a:p>
          <a:p>
            <a:r>
              <a:rPr lang="en-US" sz="3200" dirty="0"/>
              <a:t>In general testing cannot ensure correctness</a:t>
            </a:r>
          </a:p>
          <a:p>
            <a:pPr lvl="1"/>
            <a:r>
              <a:rPr lang="en-US" sz="2800" dirty="0"/>
              <a:t>only a correctness proof can</a:t>
            </a:r>
          </a:p>
          <a:p>
            <a:pPr lvl="1"/>
            <a:r>
              <a:rPr lang="en-US" sz="2800" dirty="0"/>
              <a:t>testing may or may not expose a bug</a:t>
            </a:r>
          </a:p>
          <a:p>
            <a:pPr lvl="1"/>
            <a:r>
              <a:rPr lang="en-US" sz="2800" dirty="0"/>
              <a:t>model checking helps expose bugs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B181B7-7637-9445-AF36-FF615D3A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Box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93952-5A39-1A46-BD8C-F5FA75DF85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45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2FC02-C63F-32F8-4600-603520B5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0C2204-959C-CAC4-5CCD-A1C4D713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00" y="-29990"/>
            <a:ext cx="4736567" cy="887417"/>
          </a:xfrm>
        </p:spPr>
        <p:txBody>
          <a:bodyPr/>
          <a:lstStyle/>
          <a:p>
            <a:r>
              <a:rPr lang="en-US" dirty="0"/>
              <a:t>State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93B40-D5F7-0204-5325-14B7E60E2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A2D6B-C79B-A67B-5E32-F91C46125089}"/>
              </a:ext>
            </a:extLst>
          </p:cNvPr>
          <p:cNvSpPr/>
          <p:nvPr/>
        </p:nvSpPr>
        <p:spPr>
          <a:xfrm>
            <a:off x="112771" y="3977882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5FEA2A-E2EE-8E79-1889-426EC555E02C}"/>
              </a:ext>
            </a:extLst>
          </p:cNvPr>
          <p:cNvSpPr txBox="1"/>
          <p:nvPr/>
        </p:nvSpPr>
        <p:spPr>
          <a:xfrm>
            <a:off x="7091704" y="103183"/>
            <a:ext cx="188092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Load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Push 1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2-ary +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86A81B-CD8B-7E79-6F78-BB7218DC5F8E}"/>
              </a:ext>
            </a:extLst>
          </p:cNvPr>
          <p:cNvSpPr/>
          <p:nvPr/>
        </p:nvSpPr>
        <p:spPr>
          <a:xfrm>
            <a:off x="1657894" y="5006503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E8224A-7047-3B83-A6F1-B0DA62846514}"/>
              </a:ext>
            </a:extLst>
          </p:cNvPr>
          <p:cNvCxnSpPr>
            <a:cxnSpLocks/>
            <a:stCxn id="6" idx="5"/>
            <a:endCxn id="12" idx="1"/>
          </p:cNvCxnSpPr>
          <p:nvPr/>
        </p:nvCxnSpPr>
        <p:spPr>
          <a:xfrm>
            <a:off x="1338180" y="4495380"/>
            <a:ext cx="529961" cy="59991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43D66DFC-A6AE-E1CE-9E99-9E9596DB955F}"/>
              </a:ext>
            </a:extLst>
          </p:cNvPr>
          <p:cNvSpPr/>
          <p:nvPr/>
        </p:nvSpPr>
        <p:spPr>
          <a:xfrm>
            <a:off x="5374526" y="6077887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52876B4-9841-0C2A-92CC-C9734C9A40D3}"/>
              </a:ext>
            </a:extLst>
          </p:cNvPr>
          <p:cNvSpPr/>
          <p:nvPr/>
        </p:nvSpPr>
        <p:spPr>
          <a:xfrm>
            <a:off x="7582829" y="4969920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2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35192B7-3206-7DD2-22A6-797C293E8631}"/>
              </a:ext>
            </a:extLst>
          </p:cNvPr>
          <p:cNvCxnSpPr>
            <a:cxnSpLocks/>
            <a:stCxn id="39" idx="7"/>
            <a:endCxn id="44" idx="3"/>
          </p:cNvCxnSpPr>
          <p:nvPr/>
        </p:nvCxnSpPr>
        <p:spPr>
          <a:xfrm flipV="1">
            <a:off x="6599935" y="5487418"/>
            <a:ext cx="1193141" cy="679258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3264A5DC-DC84-7C06-A453-322D6E3ACA92}"/>
              </a:ext>
            </a:extLst>
          </p:cNvPr>
          <p:cNvSpPr/>
          <p:nvPr/>
        </p:nvSpPr>
        <p:spPr>
          <a:xfrm>
            <a:off x="3338390" y="6077887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80194F9-7F0B-63E1-ECEA-33010F9FB4E7}"/>
              </a:ext>
            </a:extLst>
          </p:cNvPr>
          <p:cNvCxnSpPr>
            <a:cxnSpLocks/>
            <a:stCxn id="12" idx="5"/>
            <a:endCxn id="55" idx="1"/>
          </p:cNvCxnSpPr>
          <p:nvPr/>
        </p:nvCxnSpPr>
        <p:spPr>
          <a:xfrm>
            <a:off x="2883303" y="5524001"/>
            <a:ext cx="665334" cy="642675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72EFB30-D02B-C99F-CD5E-9B011D1D1B4D}"/>
              </a:ext>
            </a:extLst>
          </p:cNvPr>
          <p:cNvCxnSpPr>
            <a:cxnSpLocks/>
            <a:stCxn id="55" idx="6"/>
            <a:endCxn id="39" idx="2"/>
          </p:cNvCxnSpPr>
          <p:nvPr/>
        </p:nvCxnSpPr>
        <p:spPr>
          <a:xfrm>
            <a:off x="4774046" y="6381031"/>
            <a:ext cx="600480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853CF4D2-A22E-742B-9F72-8FC81FE23619}"/>
              </a:ext>
            </a:extLst>
          </p:cNvPr>
          <p:cNvSpPr txBox="1"/>
          <p:nvPr/>
        </p:nvSpPr>
        <p:spPr>
          <a:xfrm>
            <a:off x="1203682" y="4617254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1F40460-C8E2-26CD-1F07-FE387412B51E}"/>
              </a:ext>
            </a:extLst>
          </p:cNvPr>
          <p:cNvSpPr txBox="1"/>
          <p:nvPr/>
        </p:nvSpPr>
        <p:spPr>
          <a:xfrm>
            <a:off x="2774287" y="5665468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20961FD-C88A-331B-7D94-3B5B89A6A1B7}"/>
              </a:ext>
            </a:extLst>
          </p:cNvPr>
          <p:cNvSpPr txBox="1"/>
          <p:nvPr/>
        </p:nvSpPr>
        <p:spPr>
          <a:xfrm>
            <a:off x="4839158" y="6379146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AC3B6D45-6A7F-16EA-BDA3-31ABCDEB95F1}"/>
              </a:ext>
            </a:extLst>
          </p:cNvPr>
          <p:cNvSpPr txBox="1"/>
          <p:nvPr/>
        </p:nvSpPr>
        <p:spPr>
          <a:xfrm>
            <a:off x="7136309" y="5810432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</a:t>
            </a: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5049443D-53DC-C61F-0302-FB5F2406887F}"/>
              </a:ext>
            </a:extLst>
          </p:cNvPr>
          <p:cNvCxnSpPr>
            <a:cxnSpLocks/>
          </p:cNvCxnSpPr>
          <p:nvPr/>
        </p:nvCxnSpPr>
        <p:spPr>
          <a:xfrm>
            <a:off x="315506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4115A9E3-2886-6B20-46EC-D751D555E43D}"/>
              </a:ext>
            </a:extLst>
          </p:cNvPr>
          <p:cNvCxnSpPr>
            <a:cxnSpLocks/>
          </p:cNvCxnSpPr>
          <p:nvPr/>
        </p:nvCxnSpPr>
        <p:spPr>
          <a:xfrm>
            <a:off x="315506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8FD0B9B-1C54-3F97-1D99-3865EB784B66}"/>
              </a:ext>
            </a:extLst>
          </p:cNvPr>
          <p:cNvSpPr txBox="1"/>
          <p:nvPr/>
        </p:nvSpPr>
        <p:spPr>
          <a:xfrm>
            <a:off x="928705" y="8426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loads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C73ECE9A-08CE-BDAF-FB66-7BA136DDF0F3}"/>
              </a:ext>
            </a:extLst>
          </p:cNvPr>
          <p:cNvSpPr txBox="1"/>
          <p:nvPr/>
        </p:nvSpPr>
        <p:spPr>
          <a:xfrm>
            <a:off x="928705" y="12998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loads</a:t>
            </a:r>
          </a:p>
        </p:txBody>
      </p: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4E618077-B70E-9ABD-7272-23F31C9F374B}"/>
              </a:ext>
            </a:extLst>
          </p:cNvPr>
          <p:cNvCxnSpPr>
            <a:cxnSpLocks/>
          </p:cNvCxnSpPr>
          <p:nvPr/>
        </p:nvCxnSpPr>
        <p:spPr>
          <a:xfrm>
            <a:off x="2991798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AEE3BDEC-C308-30CA-0388-D0D5399427CA}"/>
              </a:ext>
            </a:extLst>
          </p:cNvPr>
          <p:cNvSpPr txBox="1"/>
          <p:nvPr/>
        </p:nvSpPr>
        <p:spPr>
          <a:xfrm>
            <a:off x="3604997" y="8426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stores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E16859D0-E50C-67CC-FA74-0F9FD7570C9D}"/>
              </a:ext>
            </a:extLst>
          </p:cNvPr>
          <p:cNvSpPr txBox="1"/>
          <p:nvPr/>
        </p:nvSpPr>
        <p:spPr>
          <a:xfrm>
            <a:off x="3604997" y="12998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stores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86E7AC-4E5E-4369-6672-18B3FF2356C0}"/>
              </a:ext>
            </a:extLst>
          </p:cNvPr>
          <p:cNvSpPr txBox="1"/>
          <p:nvPr/>
        </p:nvSpPr>
        <p:spPr>
          <a:xfrm>
            <a:off x="4404865" y="4264547"/>
            <a:ext cx="2746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possible execution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69EF422-F128-A342-8DD5-C5A37CE278EF}"/>
              </a:ext>
            </a:extLst>
          </p:cNvPr>
          <p:cNvCxnSpPr>
            <a:cxnSpLocks/>
          </p:cNvCxnSpPr>
          <p:nvPr/>
        </p:nvCxnSpPr>
        <p:spPr>
          <a:xfrm>
            <a:off x="2991798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55237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5B96-B6F2-0D4E-9551-54BAFAF13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Conditional</a:t>
            </a:r>
            <a:br>
              <a:rPr lang="en-US" dirty="0"/>
            </a:br>
            <a:r>
              <a:rPr lang="en-US" dirty="0"/>
              <a:t>Waiting</a:t>
            </a:r>
          </a:p>
        </p:txBody>
      </p:sp>
    </p:spTree>
    <p:extLst>
      <p:ext uri="{BB962C8B-B14F-4D97-AF65-F5344CB8AC3E}">
        <p14:creationId xmlns:p14="http://schemas.microsoft.com/office/powerpoint/2010/main" val="28497933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D6C9E2-163D-BE48-8D59-9977BB6C1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Concurrent Programming is Hard!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Non-Determinism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Non-Atomicity</a:t>
            </a:r>
          </a:p>
          <a:p>
            <a:r>
              <a:rPr lang="en-US" i="1" dirty="0">
                <a:solidFill>
                  <a:schemeClr val="accent4"/>
                </a:solidFill>
              </a:rPr>
              <a:t>Critical Sections </a:t>
            </a:r>
            <a:r>
              <a:rPr lang="en-US" dirty="0"/>
              <a:t>simplify things by avoiding data races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mutual exclusion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progress</a:t>
            </a:r>
          </a:p>
          <a:p>
            <a:pPr lvl="1"/>
            <a:r>
              <a:rPr lang="en-US" i="1" dirty="0">
                <a:solidFill>
                  <a:schemeClr val="tx2"/>
                </a:solidFill>
              </a:rPr>
              <a:t>Need both mutual exclusion and progress!</a:t>
            </a:r>
          </a:p>
          <a:p>
            <a:r>
              <a:rPr lang="en-US" dirty="0"/>
              <a:t>Critical Sections use a </a:t>
            </a:r>
            <a:r>
              <a:rPr lang="en-US" i="1" dirty="0">
                <a:solidFill>
                  <a:schemeClr val="accent2"/>
                </a:solidFill>
              </a:rPr>
              <a:t>lock</a:t>
            </a:r>
          </a:p>
          <a:p>
            <a:pPr lvl="1"/>
            <a:r>
              <a:rPr lang="en-US" sz="2800" dirty="0">
                <a:solidFill>
                  <a:schemeClr val="accent4"/>
                </a:solidFill>
              </a:rPr>
              <a:t>Thread needs lock to enter the critical section</a:t>
            </a:r>
          </a:p>
          <a:p>
            <a:pPr lvl="1"/>
            <a:r>
              <a:rPr lang="en-US" sz="2800" dirty="0">
                <a:solidFill>
                  <a:schemeClr val="accent4"/>
                </a:solidFill>
              </a:rPr>
              <a:t>Only one thread can get the section’s lock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372966-804D-8E4B-A6FF-2766D050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977C3-B51E-5A4A-AB28-E35866272E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1488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25C588-7F58-6849-A772-0EE335445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Thus far we’ve shown how threads can wait for one another to avoid multiple threads in the critical section</a:t>
            </a:r>
          </a:p>
          <a:p>
            <a:r>
              <a:rPr lang="en-US" dirty="0"/>
              <a:t>Sometimes there are other reasons:</a:t>
            </a:r>
          </a:p>
          <a:p>
            <a:pPr lvl="1"/>
            <a:r>
              <a:rPr lang="en-US" dirty="0"/>
              <a:t>Wait until queue is non-empty</a:t>
            </a:r>
          </a:p>
          <a:p>
            <a:pPr lvl="1"/>
            <a:r>
              <a:rPr lang="en-US" dirty="0"/>
              <a:t>Wait until there are no readers (or writers) in a reader/writer lock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17CA56-C788-264A-A8EF-703BAC23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Waiting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04308-6C37-A448-8BDE-5C660C205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2705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09DA18-7982-FC4A-8339-48D29DBEE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Idea</a:t>
            </a:r>
            <a:r>
              <a:rPr lang="en-US" dirty="0"/>
              <a:t>: allow multiple read-only operations to execute concurrently</a:t>
            </a:r>
          </a:p>
          <a:p>
            <a:pPr lvl="1"/>
            <a:r>
              <a:rPr lang="en-US" dirty="0"/>
              <a:t>Still no data races</a:t>
            </a:r>
          </a:p>
          <a:p>
            <a:pPr lvl="1"/>
            <a:r>
              <a:rPr lang="en-US" dirty="0"/>
              <a:t>In many cases, reads are much more frequent than writes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Either:</a:t>
            </a:r>
          </a:p>
          <a:p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multiple readers, or</a:t>
            </a:r>
          </a:p>
          <a:p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a single writer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401B1E-1794-E64D-ACB2-2C7221E0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Reader/writer 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D0C01-8FB4-0247-BB96-B64EA1723E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B83C0-2B93-C042-B333-6DCE49109533}"/>
              </a:ext>
            </a:extLst>
          </p:cNvPr>
          <p:cNvSpPr txBox="1"/>
          <p:nvPr/>
        </p:nvSpPr>
        <p:spPr>
          <a:xfrm>
            <a:off x="5198357" y="4667071"/>
            <a:ext cx="3717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thus not: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a reader and a writer, nor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multiple writers</a:t>
            </a:r>
          </a:p>
        </p:txBody>
      </p:sp>
    </p:spTree>
    <p:extLst>
      <p:ext uri="{BB962C8B-B14F-4D97-AF65-F5344CB8AC3E}">
        <p14:creationId xmlns:p14="http://schemas.microsoft.com/office/powerpoint/2010/main" val="107539939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BE0DF6-D993-EB48-9039-F163A0FD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Reader/Writer Lock Specification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D672-BC27-E441-95F0-66930B3CE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36555A-3BC8-24E1-33E0-D8F5E93ED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97" y="1096389"/>
            <a:ext cx="7314191" cy="50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2587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BE0DF6-D993-EB48-9039-F163A0FD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Reader/Writer Lock Specification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D672-BC27-E441-95F0-66930B3CE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B9AA5-13DD-E1C2-2BDE-D1565663564C}"/>
                  </a:ext>
                </a:extLst>
              </p:cNvPr>
              <p:cNvSpPr txBox="1"/>
              <p:nvPr/>
            </p:nvSpPr>
            <p:spPr>
              <a:xfrm>
                <a:off x="278803" y="5098789"/>
                <a:ext cx="8241743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/>
                    </a:solidFill>
                  </a:rPr>
                  <a:t>Invariants: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2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>
                    <a:solidFill>
                      <a:schemeClr val="accent2"/>
                    </a:solidFill>
                  </a:rPr>
                  <a:t> readers in the R/W critical section, then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𝑛𝑟𝑒𝑎𝑑𝑒𝑟𝑠</m:t>
                    </m:r>
                    <m:r>
                      <a:rPr lang="en-US" sz="20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000" dirty="0">
                  <a:solidFill>
                    <a:schemeClr val="accent2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2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>
                    <a:solidFill>
                      <a:schemeClr val="accent2"/>
                    </a:solidFill>
                  </a:rPr>
                  <a:t> writers in the R/W critical section, then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𝑛𝑤𝑟𝑖𝑡𝑒𝑟𝑠</m:t>
                    </m:r>
                    <m:r>
                      <a:rPr lang="en-US" sz="20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000" dirty="0">
                  <a:solidFill>
                    <a:schemeClr val="accent2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𝑛𝑟𝑒𝑎𝑑𝑒𝑟𝑠</m:t>
                        </m:r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≥0∧</m:t>
                        </m:r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𝑛𝑤𝑟𝑖𝑡𝑒𝑟𝑠</m:t>
                        </m:r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20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𝑛𝑟𝑒𝑎𝑑𝑒𝑟𝑠</m:t>
                    </m:r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=0∧0≤</m:t>
                    </m:r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𝑛𝑤𝑟𝑖𝑡𝑒𝑟𝑠</m:t>
                    </m:r>
                    <m:r>
                      <a:rPr lang="en-US" sz="20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000" dirty="0">
                    <a:solidFill>
                      <a:schemeClr val="accent2"/>
                    </a:solidFill>
                  </a:rPr>
                  <a:t> 1)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B9AA5-13DD-E1C2-2BDE-D15656635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03" y="5098789"/>
                <a:ext cx="8241743" cy="1323439"/>
              </a:xfrm>
              <a:prstGeom prst="rect">
                <a:avLst/>
              </a:prstGeom>
              <a:blipFill>
                <a:blip r:embed="rId3"/>
                <a:stretch>
                  <a:fillRect l="-923" t="-2857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811C194-BB70-0B49-D7AC-480D7F633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97" y="1096390"/>
            <a:ext cx="5585403" cy="383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1878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4432BA-014F-9DB6-271F-03D36D52E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8" y="1100030"/>
            <a:ext cx="4817469" cy="54692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047C50-83D5-6847-A5D0-C4CE1F13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R/W Locks: test for mutual exclusion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2A77B-0FD7-F14F-9D9A-ED3B345082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176</a:t>
            </a:fld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8F5A8959-FD24-7B46-BD9B-76D6668979EA}"/>
              </a:ext>
            </a:extLst>
          </p:cNvPr>
          <p:cNvSpPr/>
          <p:nvPr/>
        </p:nvSpPr>
        <p:spPr>
          <a:xfrm>
            <a:off x="4860614" y="3974119"/>
            <a:ext cx="3997635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no writer, one or more readers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6116F187-E19E-FDFF-B1F0-F3DDEADFDDEC}"/>
              </a:ext>
            </a:extLst>
          </p:cNvPr>
          <p:cNvSpPr/>
          <p:nvPr/>
        </p:nvSpPr>
        <p:spPr>
          <a:xfrm>
            <a:off x="4860614" y="5117119"/>
            <a:ext cx="3997635" cy="7400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</a:rPr>
              <a:t>one writer, no readers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3280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33492B-8A10-2B4C-82BD-09D08C38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Cheating</a:t>
            </a:r>
            <a:r>
              <a:rPr lang="en-US" dirty="0"/>
              <a:t> R/W lock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92BD0-2E68-144A-B60C-645C1CA7B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BE670A-99C1-2BF0-096D-A0818641D731}"/>
              </a:ext>
            </a:extLst>
          </p:cNvPr>
          <p:cNvSpPr txBox="1"/>
          <p:nvPr/>
        </p:nvSpPr>
        <p:spPr>
          <a:xfrm>
            <a:off x="4917244" y="1221984"/>
            <a:ext cx="3610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The</a:t>
            </a:r>
            <a:r>
              <a:rPr lang="en-US" sz="2000" i="1" dirty="0">
                <a:solidFill>
                  <a:schemeClr val="accent2"/>
                </a:solidFill>
              </a:rPr>
              <a:t> lock</a:t>
            </a:r>
            <a:r>
              <a:rPr lang="en-US" sz="2000" dirty="0">
                <a:solidFill>
                  <a:schemeClr val="accent2"/>
                </a:solidFill>
              </a:rPr>
              <a:t> protects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the application’s critical 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BB227-1579-FB14-E28F-BACE7C6B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20" y="1286359"/>
            <a:ext cx="3971780" cy="51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2922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33492B-8A10-2B4C-82BD-09D08C38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Cheating</a:t>
            </a:r>
            <a:r>
              <a:rPr lang="en-US" dirty="0"/>
              <a:t> R/W lock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92BD0-2E68-144A-B60C-645C1CA7B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BE670A-99C1-2BF0-096D-A0818641D731}"/>
              </a:ext>
            </a:extLst>
          </p:cNvPr>
          <p:cNvSpPr txBox="1"/>
          <p:nvPr/>
        </p:nvSpPr>
        <p:spPr>
          <a:xfrm>
            <a:off x="4917244" y="1221984"/>
            <a:ext cx="3610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The</a:t>
            </a:r>
            <a:r>
              <a:rPr lang="en-US" sz="2000" i="1" dirty="0">
                <a:solidFill>
                  <a:schemeClr val="accent2"/>
                </a:solidFill>
              </a:rPr>
              <a:t> lock</a:t>
            </a:r>
            <a:r>
              <a:rPr lang="en-US" sz="2000" dirty="0">
                <a:solidFill>
                  <a:schemeClr val="accent2"/>
                </a:solidFill>
              </a:rPr>
              <a:t> protects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the application’s critical 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98109-DDD4-89BF-AFDF-E5AEC1275BD1}"/>
              </a:ext>
            </a:extLst>
          </p:cNvPr>
          <p:cNvSpPr txBox="1"/>
          <p:nvPr/>
        </p:nvSpPr>
        <p:spPr>
          <a:xfrm>
            <a:off x="5022240" y="2716217"/>
            <a:ext cx="3509099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Allows only one reader to get the lock at a time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Does </a:t>
            </a:r>
            <a:r>
              <a:rPr lang="en-US" sz="2000" i="1" dirty="0">
                <a:solidFill>
                  <a:srgbClr val="FF0000"/>
                </a:solidFill>
              </a:rPr>
              <a:t>not</a:t>
            </a:r>
            <a:r>
              <a:rPr lang="en-US" sz="2000" dirty="0">
                <a:solidFill>
                  <a:srgbClr val="FF0000"/>
                </a:solidFill>
              </a:rPr>
              <a:t> have the same behavior as the specification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it is missing behaviors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no bad behaviors though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962EC-9A68-0769-EA81-50D154F2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20" y="1286359"/>
            <a:ext cx="3971780" cy="51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3698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FEE4F-C984-3AF7-FDFA-AE474C8B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5" y="990600"/>
            <a:ext cx="4776159" cy="5867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B6A83A-B834-DC48-AAC3-1BB09794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Busy Waiting </a:t>
            </a:r>
            <a:r>
              <a:rPr lang="en-US" dirty="0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8CF97-7241-4B4C-8762-6C1E755EB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42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8EF58-C760-5C3A-9120-F802E0FD5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5E8A1C-69B1-C709-B860-AEC73D68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00" y="-29990"/>
            <a:ext cx="4736567" cy="887417"/>
          </a:xfrm>
        </p:spPr>
        <p:txBody>
          <a:bodyPr/>
          <a:lstStyle/>
          <a:p>
            <a:r>
              <a:rPr lang="en-US" dirty="0"/>
              <a:t>State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2FDE8-834C-3C67-F0B8-A801165FFD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5DE40A-0B3F-1563-8BF6-B21605607710}"/>
              </a:ext>
            </a:extLst>
          </p:cNvPr>
          <p:cNvSpPr/>
          <p:nvPr/>
        </p:nvSpPr>
        <p:spPr>
          <a:xfrm>
            <a:off x="112771" y="3977882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1B653F-FA8B-1273-A308-D1E173081767}"/>
              </a:ext>
            </a:extLst>
          </p:cNvPr>
          <p:cNvSpPr txBox="1"/>
          <p:nvPr/>
        </p:nvSpPr>
        <p:spPr>
          <a:xfrm>
            <a:off x="7091704" y="103183"/>
            <a:ext cx="188092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Load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Push 1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2-ary +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D102C5-F454-AC8D-59EF-5954AD7E1EB7}"/>
              </a:ext>
            </a:extLst>
          </p:cNvPr>
          <p:cNvSpPr/>
          <p:nvPr/>
        </p:nvSpPr>
        <p:spPr>
          <a:xfrm>
            <a:off x="1657894" y="5006503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D16098-A2E2-3283-A330-9AE5FA42E368}"/>
              </a:ext>
            </a:extLst>
          </p:cNvPr>
          <p:cNvCxnSpPr>
            <a:cxnSpLocks/>
            <a:stCxn id="6" idx="5"/>
            <a:endCxn id="12" idx="1"/>
          </p:cNvCxnSpPr>
          <p:nvPr/>
        </p:nvCxnSpPr>
        <p:spPr>
          <a:xfrm>
            <a:off x="1338180" y="4495380"/>
            <a:ext cx="529961" cy="59991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B8B25FF-0149-AF8C-F719-E457682291F5}"/>
              </a:ext>
            </a:extLst>
          </p:cNvPr>
          <p:cNvSpPr/>
          <p:nvPr/>
        </p:nvSpPr>
        <p:spPr>
          <a:xfrm>
            <a:off x="3253786" y="3977882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D7DCC60-8E23-27CB-5FC0-B3E1D63056AD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2883303" y="4495380"/>
            <a:ext cx="652436" cy="599912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70C5FCC5-8BEC-B26F-95AB-E7CF9172006C}"/>
              </a:ext>
            </a:extLst>
          </p:cNvPr>
          <p:cNvSpPr/>
          <p:nvPr/>
        </p:nvSpPr>
        <p:spPr>
          <a:xfrm>
            <a:off x="5372027" y="4969920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5710605-2BA8-5E14-A30C-8C9A5B7AFA11}"/>
              </a:ext>
            </a:extLst>
          </p:cNvPr>
          <p:cNvCxnSpPr>
            <a:cxnSpLocks/>
            <a:stCxn id="25" idx="5"/>
            <a:endCxn id="80" idx="1"/>
          </p:cNvCxnSpPr>
          <p:nvPr/>
        </p:nvCxnSpPr>
        <p:spPr>
          <a:xfrm>
            <a:off x="4479195" y="4495380"/>
            <a:ext cx="1103079" cy="563329"/>
          </a:xfrm>
          <a:prstGeom prst="straightConnector1">
            <a:avLst/>
          </a:prstGeom>
          <a:ln w="50800">
            <a:solidFill>
              <a:srgbClr val="FF000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028FB66-B335-C4B8-3E14-3D0291B124AC}"/>
              </a:ext>
            </a:extLst>
          </p:cNvPr>
          <p:cNvCxnSpPr>
            <a:cxnSpLocks/>
            <a:stCxn id="80" idx="7"/>
          </p:cNvCxnSpPr>
          <p:nvPr/>
        </p:nvCxnSpPr>
        <p:spPr>
          <a:xfrm flipV="1">
            <a:off x="6597436" y="3535137"/>
            <a:ext cx="1198138" cy="1523572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A04D9517-B457-77D2-37B3-A6D6D20F83D2}"/>
              </a:ext>
            </a:extLst>
          </p:cNvPr>
          <p:cNvSpPr txBox="1"/>
          <p:nvPr/>
        </p:nvSpPr>
        <p:spPr>
          <a:xfrm>
            <a:off x="1203682" y="4617254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555EA5B5-9952-50AA-90DA-F3C3CD97AA2D}"/>
              </a:ext>
            </a:extLst>
          </p:cNvPr>
          <p:cNvSpPr txBox="1"/>
          <p:nvPr/>
        </p:nvSpPr>
        <p:spPr>
          <a:xfrm>
            <a:off x="2774287" y="4583800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EBBB740-4EA2-F634-362D-49A8B284B8EC}"/>
              </a:ext>
            </a:extLst>
          </p:cNvPr>
          <p:cNvSpPr txBox="1"/>
          <p:nvPr/>
        </p:nvSpPr>
        <p:spPr>
          <a:xfrm>
            <a:off x="4828007" y="4739917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00246E64-E82F-3BBB-F6A4-56B89CF22770}"/>
              </a:ext>
            </a:extLst>
          </p:cNvPr>
          <p:cNvSpPr txBox="1"/>
          <p:nvPr/>
        </p:nvSpPr>
        <p:spPr>
          <a:xfrm>
            <a:off x="6868680" y="4617252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</a:t>
            </a: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737F7C81-9B20-7930-AFD3-208B9A5909AE}"/>
              </a:ext>
            </a:extLst>
          </p:cNvPr>
          <p:cNvCxnSpPr>
            <a:cxnSpLocks/>
          </p:cNvCxnSpPr>
          <p:nvPr/>
        </p:nvCxnSpPr>
        <p:spPr>
          <a:xfrm>
            <a:off x="315506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16005641-2A44-2213-CF37-5775BCC51115}"/>
              </a:ext>
            </a:extLst>
          </p:cNvPr>
          <p:cNvCxnSpPr>
            <a:cxnSpLocks/>
          </p:cNvCxnSpPr>
          <p:nvPr/>
        </p:nvCxnSpPr>
        <p:spPr>
          <a:xfrm>
            <a:off x="315506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E6995A56-AC6C-BA38-4E9D-5DB6D0A61194}"/>
              </a:ext>
            </a:extLst>
          </p:cNvPr>
          <p:cNvSpPr txBox="1"/>
          <p:nvPr/>
        </p:nvSpPr>
        <p:spPr>
          <a:xfrm>
            <a:off x="928705" y="8426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loads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6C1FC72-0458-FE1A-0076-D3207516AD87}"/>
              </a:ext>
            </a:extLst>
          </p:cNvPr>
          <p:cNvSpPr txBox="1"/>
          <p:nvPr/>
        </p:nvSpPr>
        <p:spPr>
          <a:xfrm>
            <a:off x="928705" y="12998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loads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C429BFE3-5D77-6FAA-F1C3-FB4684830921}"/>
              </a:ext>
            </a:extLst>
          </p:cNvPr>
          <p:cNvCxnSpPr>
            <a:cxnSpLocks/>
          </p:cNvCxnSpPr>
          <p:nvPr/>
        </p:nvCxnSpPr>
        <p:spPr>
          <a:xfrm>
            <a:off x="2991798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D2F8DD23-AB28-9F77-934F-C1EAAE0B15C4}"/>
              </a:ext>
            </a:extLst>
          </p:cNvPr>
          <p:cNvCxnSpPr>
            <a:cxnSpLocks/>
          </p:cNvCxnSpPr>
          <p:nvPr/>
        </p:nvCxnSpPr>
        <p:spPr>
          <a:xfrm>
            <a:off x="2991798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02BFA288-47A5-060B-F658-54367D91CE93}"/>
              </a:ext>
            </a:extLst>
          </p:cNvPr>
          <p:cNvSpPr txBox="1"/>
          <p:nvPr/>
        </p:nvSpPr>
        <p:spPr>
          <a:xfrm>
            <a:off x="3604997" y="8426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stores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E357BA98-0CA4-C689-FE80-F95D9BF50C7D}"/>
              </a:ext>
            </a:extLst>
          </p:cNvPr>
          <p:cNvSpPr txBox="1"/>
          <p:nvPr/>
        </p:nvSpPr>
        <p:spPr>
          <a:xfrm>
            <a:off x="3604997" y="12998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stores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ED4DDB-91DC-0F87-7E40-274AEB1896F0}"/>
              </a:ext>
            </a:extLst>
          </p:cNvPr>
          <p:cNvSpPr/>
          <p:nvPr/>
        </p:nvSpPr>
        <p:spPr>
          <a:xfrm>
            <a:off x="7585327" y="3017639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926773-DC62-7434-5A3B-F61A0F44A089}"/>
              </a:ext>
            </a:extLst>
          </p:cNvPr>
          <p:cNvSpPr txBox="1"/>
          <p:nvPr/>
        </p:nvSpPr>
        <p:spPr>
          <a:xfrm>
            <a:off x="2625121" y="2791943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Another possible execution</a:t>
            </a:r>
          </a:p>
        </p:txBody>
      </p:sp>
    </p:spTree>
    <p:extLst>
      <p:ext uri="{BB962C8B-B14F-4D97-AF65-F5344CB8AC3E}">
        <p14:creationId xmlns:p14="http://schemas.microsoft.com/office/powerpoint/2010/main" val="265860950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F564E-6626-A56B-4B82-919EDE98C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0B98EA-7DEF-A4A4-0714-42ED419D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5" y="990600"/>
            <a:ext cx="4776159" cy="5867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C271BA-819E-BADC-7385-64B0A050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Busy Waiting </a:t>
            </a:r>
            <a:r>
              <a:rPr lang="en-US" dirty="0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ECFA0-8D27-36AE-6CF4-5E5615953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D3301-CAE5-E1DA-9605-989450E7D642}"/>
              </a:ext>
            </a:extLst>
          </p:cNvPr>
          <p:cNvSpPr txBox="1"/>
          <p:nvPr/>
        </p:nvSpPr>
        <p:spPr>
          <a:xfrm>
            <a:off x="4917244" y="1221984"/>
            <a:ext cx="3610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The</a:t>
            </a:r>
            <a:r>
              <a:rPr lang="en-US" i="1" dirty="0">
                <a:solidFill>
                  <a:schemeClr val="accent2"/>
                </a:solidFill>
              </a:rPr>
              <a:t> lock</a:t>
            </a:r>
            <a:r>
              <a:rPr lang="en-US" dirty="0">
                <a:solidFill>
                  <a:schemeClr val="accent2"/>
                </a:solidFill>
              </a:rPr>
              <a:t> protects </a:t>
            </a:r>
            <a:r>
              <a:rPr lang="en-US" i="1" dirty="0" err="1">
                <a:solidFill>
                  <a:schemeClr val="accent2"/>
                </a:solidFill>
              </a:rPr>
              <a:t>nreaders</a:t>
            </a:r>
            <a:r>
              <a:rPr lang="en-US" dirty="0">
                <a:solidFill>
                  <a:schemeClr val="accent2"/>
                </a:solidFill>
              </a:rPr>
              <a:t> and </a:t>
            </a:r>
            <a:r>
              <a:rPr lang="en-US" i="1" dirty="0" err="1">
                <a:solidFill>
                  <a:schemeClr val="accent2"/>
                </a:solidFill>
              </a:rPr>
              <a:t>nwriters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>
                <a:solidFill>
                  <a:srgbClr val="00B050"/>
                </a:solidFill>
              </a:rPr>
              <a:t>not the critical section of the application </a:t>
            </a:r>
          </a:p>
        </p:txBody>
      </p:sp>
    </p:spTree>
    <p:extLst>
      <p:ext uri="{BB962C8B-B14F-4D97-AF65-F5344CB8AC3E}">
        <p14:creationId xmlns:p14="http://schemas.microsoft.com/office/powerpoint/2010/main" val="49793652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AB0E5-F955-35A3-38E1-6FA747BD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AF4E52-ECE5-34FB-5147-7A9123653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5" y="990600"/>
            <a:ext cx="4776159" cy="5867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77DD97-D424-329B-6875-D1DD57CE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Busy Waiting </a:t>
            </a:r>
            <a:r>
              <a:rPr lang="en-US" dirty="0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0C4AB-D0D9-1543-5358-AE92EAF3D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15339-F964-C500-CDDD-5FA1EDB15573}"/>
              </a:ext>
            </a:extLst>
          </p:cNvPr>
          <p:cNvSpPr txBox="1"/>
          <p:nvPr/>
        </p:nvSpPr>
        <p:spPr>
          <a:xfrm>
            <a:off x="5917915" y="3832261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waiting conditions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417181-FC0E-9370-0274-66B46791A28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2681555" y="2486346"/>
            <a:ext cx="3236360" cy="157674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5344D6-FF85-39C9-68B5-BC68F137BAEF}"/>
              </a:ext>
            </a:extLst>
          </p:cNvPr>
          <p:cNvCxnSpPr>
            <a:stCxn id="6" idx="1"/>
          </p:cNvCxnSpPr>
          <p:nvPr/>
        </p:nvCxnSpPr>
        <p:spPr>
          <a:xfrm flipH="1">
            <a:off x="3873357" y="4063094"/>
            <a:ext cx="2044558" cy="80685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31809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E211A8-A4F3-614C-B1F6-4906BFEA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5" y="990600"/>
            <a:ext cx="4776159" cy="5867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B6A83A-B834-DC48-AAC3-1BB09794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Busy Waiting </a:t>
            </a:r>
            <a:r>
              <a:rPr lang="en-US" dirty="0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8CF97-7241-4B4C-8762-6C1E755EB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77F4D-419A-F641-1DD2-71B7EC53984E}"/>
              </a:ext>
            </a:extLst>
          </p:cNvPr>
          <p:cNvSpPr txBox="1"/>
          <p:nvPr/>
        </p:nvSpPr>
        <p:spPr>
          <a:xfrm>
            <a:off x="5018453" y="3023028"/>
            <a:ext cx="3509099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Good: has the same behaviors as the </a:t>
            </a:r>
            <a:r>
              <a:rPr lang="en-US" sz="2000" dirty="0" err="1">
                <a:solidFill>
                  <a:srgbClr val="00B050"/>
                </a:solidFill>
              </a:rPr>
              <a:t>implemention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Bad: process is continuously scheduled to try to get the lock even if it’s not available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i="1" dirty="0">
                <a:solidFill>
                  <a:schemeClr val="tx2"/>
                </a:solidFill>
              </a:rPr>
              <a:t>Harmony complains about this as well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356610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5A84FD-62A6-F7D9-C2A0-C155AA717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lock can have one or more </a:t>
            </a:r>
            <a:r>
              <a:rPr lang="en-US" sz="3200" i="1" dirty="0">
                <a:solidFill>
                  <a:srgbClr val="FF0000"/>
                </a:solidFill>
              </a:rPr>
              <a:t>condition variables</a:t>
            </a:r>
          </a:p>
          <a:p>
            <a:r>
              <a:rPr lang="en-US" sz="3200" dirty="0"/>
              <a:t>A thread that holds the lock but wants to wait for some condition to hold can </a:t>
            </a:r>
            <a:r>
              <a:rPr lang="en-US" sz="3200" i="1" dirty="0">
                <a:solidFill>
                  <a:schemeClr val="accent4"/>
                </a:solidFill>
              </a:rPr>
              <a:t>temporarily</a:t>
            </a:r>
            <a:r>
              <a:rPr lang="en-US" sz="3200" dirty="0"/>
              <a:t> release the lock by </a:t>
            </a:r>
            <a:r>
              <a:rPr lang="en-US" sz="3200" i="1" dirty="0">
                <a:solidFill>
                  <a:srgbClr val="FF0000"/>
                </a:solidFill>
              </a:rPr>
              <a:t>waiting</a:t>
            </a:r>
            <a:r>
              <a:rPr lang="en-US" sz="3200" dirty="0"/>
              <a:t> on some condition variable</a:t>
            </a:r>
          </a:p>
          <a:p>
            <a:r>
              <a:rPr lang="en-US" sz="3200" dirty="0"/>
              <a:t>Associate a condition variable with each “waiting condition”</a:t>
            </a:r>
          </a:p>
          <a:p>
            <a:pPr lvl="1"/>
            <a:r>
              <a:rPr lang="en-US" sz="2800" dirty="0"/>
              <a:t>reader: no writer in the critical section</a:t>
            </a:r>
          </a:p>
          <a:p>
            <a:pPr lvl="1"/>
            <a:r>
              <a:rPr lang="en-US" sz="2800" dirty="0"/>
              <a:t>writer: no readers nor writers in the </a:t>
            </a:r>
            <a:r>
              <a:rPr lang="en-US" sz="2800" dirty="0" err="1"/>
              <a:t>c.s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D28052-FFB7-AE2E-C597-F0FB027D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Mesa Condition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F1393-07DA-5839-F76D-E97F33A88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5865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5A84FD-62A6-F7D9-C2A0-C155AA717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a thread that holds the lock notices that some waiting condition is satisfied it should </a:t>
            </a:r>
            <a:r>
              <a:rPr lang="en-US" i="1" dirty="0">
                <a:solidFill>
                  <a:srgbClr val="FF0000"/>
                </a:solidFill>
              </a:rPr>
              <a:t>notify</a:t>
            </a:r>
            <a:r>
              <a:rPr lang="en-US" dirty="0"/>
              <a:t> the corresponding condition variable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D28052-FFB7-AE2E-C597-F0FB027D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Mesa Condition Variables,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F1393-07DA-5839-F76D-E97F33A88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9740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66CA2B-847E-3F40-9FE6-7A10E061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R/W lock with </a:t>
            </a:r>
            <a:r>
              <a:rPr lang="en-US" i="1" dirty="0"/>
              <a:t>Mesa condition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EC181-EC78-C046-AF22-D2E543710A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83CD5-9A87-044F-AB0D-25752216EE15}"/>
              </a:ext>
            </a:extLst>
          </p:cNvPr>
          <p:cNvSpPr txBox="1"/>
          <p:nvPr/>
        </p:nvSpPr>
        <p:spPr>
          <a:xfrm>
            <a:off x="336829" y="4574311"/>
            <a:ext cx="6516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</a:rPr>
              <a:t>r_cond</a:t>
            </a:r>
            <a:r>
              <a:rPr lang="en-US" sz="2000" dirty="0">
                <a:solidFill>
                  <a:schemeClr val="accent2"/>
                </a:solidFill>
              </a:rPr>
              <a:t>: used by readers to wait on </a:t>
            </a:r>
            <a:r>
              <a:rPr lang="en-US" sz="2000" i="1" dirty="0" err="1">
                <a:solidFill>
                  <a:schemeClr val="accent2"/>
                </a:solidFill>
              </a:rPr>
              <a:t>nwriters</a:t>
            </a:r>
            <a:r>
              <a:rPr lang="en-US" sz="2000" dirty="0">
                <a:solidFill>
                  <a:schemeClr val="accent2"/>
                </a:solidFill>
              </a:rPr>
              <a:t> == 0</a:t>
            </a:r>
          </a:p>
          <a:p>
            <a:r>
              <a:rPr lang="en-US" sz="2000" dirty="0" err="1">
                <a:solidFill>
                  <a:srgbClr val="00B050"/>
                </a:solidFill>
              </a:rPr>
              <a:t>w_cond</a:t>
            </a:r>
            <a:r>
              <a:rPr lang="en-US" sz="2000" dirty="0">
                <a:solidFill>
                  <a:schemeClr val="accent2"/>
                </a:solidFill>
              </a:rPr>
              <a:t>: used by writers to wait on </a:t>
            </a:r>
            <a:r>
              <a:rPr lang="en-US" sz="2000" i="1" dirty="0" err="1">
                <a:solidFill>
                  <a:schemeClr val="accent2"/>
                </a:solidFill>
              </a:rPr>
              <a:t>nreaders</a:t>
            </a:r>
            <a:r>
              <a:rPr lang="en-US" sz="2000" dirty="0">
                <a:solidFill>
                  <a:schemeClr val="accent2"/>
                </a:solidFill>
              </a:rPr>
              <a:t> == 0 == </a:t>
            </a:r>
            <a:r>
              <a:rPr lang="en-US" sz="2000" i="1" dirty="0" err="1">
                <a:solidFill>
                  <a:schemeClr val="accent2"/>
                </a:solidFill>
              </a:rPr>
              <a:t>nwriters</a:t>
            </a:r>
            <a:endParaRPr lang="en-US" sz="2000" i="1" dirty="0">
              <a:solidFill>
                <a:schemeClr val="accent4"/>
              </a:solidFill>
            </a:endParaRP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C1BDFAA5-E564-A74C-5B2E-BD317C658B36}"/>
              </a:ext>
            </a:extLst>
          </p:cNvPr>
          <p:cNvSpPr/>
          <p:nvPr/>
        </p:nvSpPr>
        <p:spPr>
          <a:xfrm>
            <a:off x="2938409" y="3719245"/>
            <a:ext cx="484632" cy="70788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C144EF95-A72E-5C65-5486-8820E4F1D53E}"/>
              </a:ext>
            </a:extLst>
          </p:cNvPr>
          <p:cNvSpPr/>
          <p:nvPr/>
        </p:nvSpPr>
        <p:spPr>
          <a:xfrm>
            <a:off x="5712432" y="3719245"/>
            <a:ext cx="484632" cy="70788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0E2EC-FF3D-3779-0B1D-26A75743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54" y="1237722"/>
            <a:ext cx="7772400" cy="23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342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FFB468-0EED-A404-D81C-CD451867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1" y="1287559"/>
            <a:ext cx="5833011" cy="44472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38B3E2-5542-6540-A106-A3A95F17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R/W Lock, reader part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A8E0B-D3D2-7E48-8CE5-966F9BBB0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2775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FFB468-0EED-A404-D81C-CD451867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1" y="1287559"/>
            <a:ext cx="5833011" cy="44472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38B3E2-5542-6540-A106-A3A95F17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R/W Lock, reader part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A8E0B-D3D2-7E48-8CE5-966F9BBB0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187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0A6176-06C8-884D-B60E-85FC186B6089}"/>
              </a:ext>
            </a:extLst>
          </p:cNvPr>
          <p:cNvSpPr/>
          <p:nvPr/>
        </p:nvSpPr>
        <p:spPr>
          <a:xfrm>
            <a:off x="1674687" y="1894978"/>
            <a:ext cx="1037433" cy="525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F2A6C4A8-22BF-114B-9BD5-96E53E1FD2AB}"/>
              </a:ext>
            </a:extLst>
          </p:cNvPr>
          <p:cNvSpPr/>
          <p:nvPr/>
        </p:nvSpPr>
        <p:spPr>
          <a:xfrm>
            <a:off x="6633395" y="1916706"/>
            <a:ext cx="236214" cy="8092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47BE1-CA5A-B84D-BE6B-ED249AD5C5B6}"/>
              </a:ext>
            </a:extLst>
          </p:cNvPr>
          <p:cNvSpPr txBox="1"/>
          <p:nvPr/>
        </p:nvSpPr>
        <p:spPr>
          <a:xfrm>
            <a:off x="6869609" y="1894978"/>
            <a:ext cx="1817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similar to busy waiting</a:t>
            </a:r>
          </a:p>
        </p:txBody>
      </p:sp>
    </p:spTree>
    <p:extLst>
      <p:ext uri="{BB962C8B-B14F-4D97-AF65-F5344CB8AC3E}">
        <p14:creationId xmlns:p14="http://schemas.microsoft.com/office/powerpoint/2010/main" val="174370920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FFB468-0EED-A404-D81C-CD451867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1" y="1287559"/>
            <a:ext cx="5833011" cy="44472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38B3E2-5542-6540-A106-A3A95F17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R/W Lock, reader part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A8E0B-D3D2-7E48-8CE5-966F9BBB0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188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0A6176-06C8-884D-B60E-85FC186B6089}"/>
              </a:ext>
            </a:extLst>
          </p:cNvPr>
          <p:cNvSpPr/>
          <p:nvPr/>
        </p:nvSpPr>
        <p:spPr>
          <a:xfrm>
            <a:off x="1674687" y="1894978"/>
            <a:ext cx="1037433" cy="525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F2A6C4A8-22BF-114B-9BD5-96E53E1FD2AB}"/>
              </a:ext>
            </a:extLst>
          </p:cNvPr>
          <p:cNvSpPr/>
          <p:nvPr/>
        </p:nvSpPr>
        <p:spPr>
          <a:xfrm>
            <a:off x="6633395" y="1916706"/>
            <a:ext cx="236214" cy="8092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47BE1-CA5A-B84D-BE6B-ED249AD5C5B6}"/>
              </a:ext>
            </a:extLst>
          </p:cNvPr>
          <p:cNvSpPr txBox="1"/>
          <p:nvPr/>
        </p:nvSpPr>
        <p:spPr>
          <a:xfrm>
            <a:off x="6869609" y="1894978"/>
            <a:ext cx="1817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similar to busy waiting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725F07D-B12D-4243-96C4-D8A31A8B0427}"/>
              </a:ext>
            </a:extLst>
          </p:cNvPr>
          <p:cNvSpPr/>
          <p:nvPr/>
        </p:nvSpPr>
        <p:spPr>
          <a:xfrm>
            <a:off x="6633395" y="4690728"/>
            <a:ext cx="236214" cy="8092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59329D-99EC-4741-ABF4-0ADFF38F016A}"/>
              </a:ext>
            </a:extLst>
          </p:cNvPr>
          <p:cNvSpPr txBox="1"/>
          <p:nvPr/>
        </p:nvSpPr>
        <p:spPr>
          <a:xfrm>
            <a:off x="6869609" y="4864529"/>
            <a:ext cx="181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but need this</a:t>
            </a:r>
          </a:p>
        </p:txBody>
      </p:sp>
    </p:spTree>
    <p:extLst>
      <p:ext uri="{BB962C8B-B14F-4D97-AF65-F5344CB8AC3E}">
        <p14:creationId xmlns:p14="http://schemas.microsoft.com/office/powerpoint/2010/main" val="1864662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FFB468-0EED-A404-D81C-CD451867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1" y="1287559"/>
            <a:ext cx="5833011" cy="44472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38B3E2-5542-6540-A106-A3A95F17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R/W Lock, reader part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A8E0B-D3D2-7E48-8CE5-966F9BBB0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189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0A6176-06C8-884D-B60E-85FC186B6089}"/>
              </a:ext>
            </a:extLst>
          </p:cNvPr>
          <p:cNvSpPr/>
          <p:nvPr/>
        </p:nvSpPr>
        <p:spPr>
          <a:xfrm>
            <a:off x="1674687" y="1894978"/>
            <a:ext cx="1037433" cy="525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F2A6C4A8-22BF-114B-9BD5-96E53E1FD2AB}"/>
              </a:ext>
            </a:extLst>
          </p:cNvPr>
          <p:cNvSpPr/>
          <p:nvPr/>
        </p:nvSpPr>
        <p:spPr>
          <a:xfrm>
            <a:off x="6633395" y="1916706"/>
            <a:ext cx="236214" cy="8092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47BE1-CA5A-B84D-BE6B-ED249AD5C5B6}"/>
              </a:ext>
            </a:extLst>
          </p:cNvPr>
          <p:cNvSpPr txBox="1"/>
          <p:nvPr/>
        </p:nvSpPr>
        <p:spPr>
          <a:xfrm>
            <a:off x="6869609" y="1894978"/>
            <a:ext cx="1817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similar to busy waiting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725F07D-B12D-4243-96C4-D8A31A8B0427}"/>
              </a:ext>
            </a:extLst>
          </p:cNvPr>
          <p:cNvSpPr/>
          <p:nvPr/>
        </p:nvSpPr>
        <p:spPr>
          <a:xfrm>
            <a:off x="6633395" y="4690728"/>
            <a:ext cx="236214" cy="8092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59329D-99EC-4741-ABF4-0ADFF38F016A}"/>
              </a:ext>
            </a:extLst>
          </p:cNvPr>
          <p:cNvSpPr txBox="1"/>
          <p:nvPr/>
        </p:nvSpPr>
        <p:spPr>
          <a:xfrm>
            <a:off x="6869609" y="4864529"/>
            <a:ext cx="181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but need this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6FAE3E3-5D5C-6719-3D22-6AFFB89128AA}"/>
              </a:ext>
            </a:extLst>
          </p:cNvPr>
          <p:cNvSpPr/>
          <p:nvPr/>
        </p:nvSpPr>
        <p:spPr>
          <a:xfrm>
            <a:off x="2629926" y="3009329"/>
            <a:ext cx="4362545" cy="1855199"/>
          </a:xfrm>
          <a:prstGeom prst="wedgeRoundRectCallout">
            <a:avLst>
              <a:gd name="adj1" fmla="val -46813"/>
              <a:gd name="adj2" fmla="val -8552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Always use </a:t>
            </a:r>
            <a:r>
              <a:rPr lang="en-US" b="1" dirty="0">
                <a:solidFill>
                  <a:srgbClr val="FFFF00"/>
                </a:solidFill>
              </a:rPr>
              <a:t>while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Never just </a:t>
            </a:r>
            <a:r>
              <a:rPr lang="en-US" b="1" dirty="0">
                <a:solidFill>
                  <a:srgbClr val="FFFF00"/>
                </a:solidFill>
              </a:rPr>
              <a:t>if</a:t>
            </a:r>
            <a:r>
              <a:rPr lang="en-US" dirty="0"/>
              <a:t> (or nothing)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wait</a:t>
            </a:r>
            <a:r>
              <a:rPr lang="en-US" dirty="0"/>
              <a:t> without </a:t>
            </a:r>
            <a:r>
              <a:rPr lang="en-US" b="1" dirty="0">
                <a:solidFill>
                  <a:srgbClr val="FFFF00"/>
                </a:solidFill>
              </a:rPr>
              <a:t>while</a:t>
            </a:r>
            <a:r>
              <a:rPr lang="en-US" dirty="0"/>
              <a:t> is called a “naked wait”</a:t>
            </a:r>
          </a:p>
        </p:txBody>
      </p:sp>
    </p:spTree>
    <p:extLst>
      <p:ext uri="{BB962C8B-B14F-4D97-AF65-F5344CB8AC3E}">
        <p14:creationId xmlns:p14="http://schemas.microsoft.com/office/powerpoint/2010/main" val="400228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2AC23-540E-46F8-7B69-8BE681654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966204-83F9-BB39-F8C0-851481ED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00" y="-29990"/>
            <a:ext cx="4736567" cy="887417"/>
          </a:xfrm>
        </p:spPr>
        <p:txBody>
          <a:bodyPr/>
          <a:lstStyle/>
          <a:p>
            <a:r>
              <a:rPr lang="en-US" dirty="0"/>
              <a:t>State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0037-3C51-556E-5945-B46B4ACBD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424FCE-6A03-A5BD-DD7A-6C2FADD0AE48}"/>
              </a:ext>
            </a:extLst>
          </p:cNvPr>
          <p:cNvSpPr/>
          <p:nvPr/>
        </p:nvSpPr>
        <p:spPr>
          <a:xfrm>
            <a:off x="112771" y="3977882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1E941A-C5C2-6164-30AB-E146AA64CB24}"/>
              </a:ext>
            </a:extLst>
          </p:cNvPr>
          <p:cNvSpPr txBox="1"/>
          <p:nvPr/>
        </p:nvSpPr>
        <p:spPr>
          <a:xfrm>
            <a:off x="7091704" y="103183"/>
            <a:ext cx="188092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Load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Push 1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2-ary +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FC36B0-BFB7-043F-308F-42EB884EB89D}"/>
              </a:ext>
            </a:extLst>
          </p:cNvPr>
          <p:cNvSpPr/>
          <p:nvPr/>
        </p:nvSpPr>
        <p:spPr>
          <a:xfrm>
            <a:off x="1657895" y="2950280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3354EA-EEB3-A1CB-9E3D-754FACDC0F10}"/>
              </a:ext>
            </a:extLst>
          </p:cNvPr>
          <p:cNvSpPr/>
          <p:nvPr/>
        </p:nvSpPr>
        <p:spPr>
          <a:xfrm>
            <a:off x="1657894" y="5006503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758B83-C22A-3C20-2AAB-34F1999BD59D}"/>
              </a:ext>
            </a:extLst>
          </p:cNvPr>
          <p:cNvCxnSpPr>
            <a:cxnSpLocks/>
            <a:stCxn id="6" idx="7"/>
            <a:endCxn id="11" idx="3"/>
          </p:cNvCxnSpPr>
          <p:nvPr/>
        </p:nvCxnSpPr>
        <p:spPr>
          <a:xfrm flipV="1">
            <a:off x="1338180" y="3467778"/>
            <a:ext cx="529962" cy="59889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712B9C-F932-E0CA-B14A-3AAF6A3ED932}"/>
              </a:ext>
            </a:extLst>
          </p:cNvPr>
          <p:cNvCxnSpPr>
            <a:cxnSpLocks/>
            <a:stCxn id="6" idx="5"/>
            <a:endCxn id="12" idx="1"/>
          </p:cNvCxnSpPr>
          <p:nvPr/>
        </p:nvCxnSpPr>
        <p:spPr>
          <a:xfrm>
            <a:off x="1338180" y="4495380"/>
            <a:ext cx="529961" cy="59991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C4A4376D-89AC-3E7F-8D78-11593FD530C9}"/>
              </a:ext>
            </a:extLst>
          </p:cNvPr>
          <p:cNvSpPr txBox="1"/>
          <p:nvPr/>
        </p:nvSpPr>
        <p:spPr>
          <a:xfrm>
            <a:off x="1203682" y="3479829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21AD4E5-E27A-7C7A-FE39-E0A1CCB099FB}"/>
              </a:ext>
            </a:extLst>
          </p:cNvPr>
          <p:cNvSpPr txBox="1"/>
          <p:nvPr/>
        </p:nvSpPr>
        <p:spPr>
          <a:xfrm>
            <a:off x="1203682" y="4617254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165D8F24-8224-3249-E11A-F7A94BB499B6}"/>
              </a:ext>
            </a:extLst>
          </p:cNvPr>
          <p:cNvCxnSpPr>
            <a:cxnSpLocks/>
          </p:cNvCxnSpPr>
          <p:nvPr/>
        </p:nvCxnSpPr>
        <p:spPr>
          <a:xfrm>
            <a:off x="315506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2D4D5511-27A8-7657-2E33-00E63A4AD7E6}"/>
              </a:ext>
            </a:extLst>
          </p:cNvPr>
          <p:cNvCxnSpPr>
            <a:cxnSpLocks/>
          </p:cNvCxnSpPr>
          <p:nvPr/>
        </p:nvCxnSpPr>
        <p:spPr>
          <a:xfrm>
            <a:off x="315506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0284E805-85FD-BA79-3C3F-34B92DAD5786}"/>
              </a:ext>
            </a:extLst>
          </p:cNvPr>
          <p:cNvSpPr txBox="1"/>
          <p:nvPr/>
        </p:nvSpPr>
        <p:spPr>
          <a:xfrm>
            <a:off x="928705" y="8426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loads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3753B71B-1C8C-8946-15F0-B741F7645693}"/>
              </a:ext>
            </a:extLst>
          </p:cNvPr>
          <p:cNvSpPr txBox="1"/>
          <p:nvPr/>
        </p:nvSpPr>
        <p:spPr>
          <a:xfrm>
            <a:off x="928705" y="12998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loads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8FB8D413-AF09-2BF0-8A81-D01A619684F7}"/>
              </a:ext>
            </a:extLst>
          </p:cNvPr>
          <p:cNvCxnSpPr>
            <a:cxnSpLocks/>
          </p:cNvCxnSpPr>
          <p:nvPr/>
        </p:nvCxnSpPr>
        <p:spPr>
          <a:xfrm>
            <a:off x="2991798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98E6C550-2901-93D6-FABD-CB786DD73DE6}"/>
              </a:ext>
            </a:extLst>
          </p:cNvPr>
          <p:cNvCxnSpPr>
            <a:cxnSpLocks/>
          </p:cNvCxnSpPr>
          <p:nvPr/>
        </p:nvCxnSpPr>
        <p:spPr>
          <a:xfrm>
            <a:off x="2991798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2048AC50-3B91-DDB7-D1C9-D51E2B01A598}"/>
              </a:ext>
            </a:extLst>
          </p:cNvPr>
          <p:cNvSpPr txBox="1"/>
          <p:nvPr/>
        </p:nvSpPr>
        <p:spPr>
          <a:xfrm>
            <a:off x="3604997" y="8426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stores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DE0D8A8B-F952-D271-B811-DE96F3DC9385}"/>
              </a:ext>
            </a:extLst>
          </p:cNvPr>
          <p:cNvSpPr txBox="1"/>
          <p:nvPr/>
        </p:nvSpPr>
        <p:spPr>
          <a:xfrm>
            <a:off x="3604997" y="12998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stores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0BC9C-2947-B8E5-8F7D-64D36D8EEEB5}"/>
              </a:ext>
            </a:extLst>
          </p:cNvPr>
          <p:cNvSpPr txBox="1"/>
          <p:nvPr/>
        </p:nvSpPr>
        <p:spPr>
          <a:xfrm>
            <a:off x="4404865" y="4264547"/>
            <a:ext cx="442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All possible states after one “step”</a:t>
            </a:r>
          </a:p>
        </p:txBody>
      </p:sp>
    </p:spTree>
    <p:extLst>
      <p:ext uri="{BB962C8B-B14F-4D97-AF65-F5344CB8AC3E}">
        <p14:creationId xmlns:p14="http://schemas.microsoft.com/office/powerpoint/2010/main" val="378080422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38B3E2-5542-6540-A106-A3A95F17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R/W Lock, reader part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A8E0B-D3D2-7E48-8CE5-966F9BBB0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E08E7-33F7-23B7-F924-9D9C3A1CEB97}"/>
              </a:ext>
            </a:extLst>
          </p:cNvPr>
          <p:cNvSpPr txBox="1"/>
          <p:nvPr/>
        </p:nvSpPr>
        <p:spPr>
          <a:xfrm>
            <a:off x="281279" y="1307294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compare with busy waiting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BCB3F3-3EDB-32E7-A8CA-C97098004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19855"/>
            <a:ext cx="4313818" cy="372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73DD81-2439-EAB6-CE26-FD09EDD4A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40" y="2119855"/>
            <a:ext cx="3306922" cy="35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2292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CA797-C540-4708-69EA-FE8CA15E7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27FD4E-5837-6874-7B35-C490743F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R/W Lock, reader part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96A5B-87F7-032B-7BFE-112F96990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18D8C-FE73-7FDA-F54B-570131828352}"/>
              </a:ext>
            </a:extLst>
          </p:cNvPr>
          <p:cNvSpPr txBox="1"/>
          <p:nvPr/>
        </p:nvSpPr>
        <p:spPr>
          <a:xfrm>
            <a:off x="281279" y="1307294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compare with busy waiting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B72E0-595A-224F-FC38-08B79C839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19855"/>
            <a:ext cx="4313818" cy="372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2E9A7-83AF-2A50-444B-BEF06606A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40" y="2119855"/>
            <a:ext cx="3306922" cy="353112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96D95F-8E78-780A-A196-405CAA325BD7}"/>
              </a:ext>
            </a:extLst>
          </p:cNvPr>
          <p:cNvSpPr/>
          <p:nvPr/>
        </p:nvSpPr>
        <p:spPr>
          <a:xfrm>
            <a:off x="874630" y="2584542"/>
            <a:ext cx="1037433" cy="525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DAEDB4-B5C5-7A1F-EE75-E72C1B4A8D05}"/>
              </a:ext>
            </a:extLst>
          </p:cNvPr>
          <p:cNvSpPr/>
          <p:nvPr/>
        </p:nvSpPr>
        <p:spPr>
          <a:xfrm>
            <a:off x="4880224" y="2584542"/>
            <a:ext cx="1037433" cy="525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1033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D2165-EA7E-A10B-3F6F-018061CAC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99" y="1201646"/>
            <a:ext cx="7557550" cy="4769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38B3E2-5542-6540-A106-A3A95F17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R/W Lock, writer part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A8E0B-D3D2-7E48-8CE5-966F9BBB0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192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6B688C-DCC3-7E44-81B1-8F21C2A90832}"/>
              </a:ext>
            </a:extLst>
          </p:cNvPr>
          <p:cNvSpPr/>
          <p:nvPr/>
        </p:nvSpPr>
        <p:spPr>
          <a:xfrm>
            <a:off x="2024009" y="1855076"/>
            <a:ext cx="1037433" cy="525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BDC497E-1DAC-254C-A324-769CD56E1575}"/>
              </a:ext>
            </a:extLst>
          </p:cNvPr>
          <p:cNvSpPr/>
          <p:nvPr/>
        </p:nvSpPr>
        <p:spPr>
          <a:xfrm>
            <a:off x="5436456" y="4749050"/>
            <a:ext cx="236214" cy="8092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9EA66-26CC-E745-8236-7A11CA19B3D3}"/>
              </a:ext>
            </a:extLst>
          </p:cNvPr>
          <p:cNvSpPr txBox="1"/>
          <p:nvPr/>
        </p:nvSpPr>
        <p:spPr>
          <a:xfrm>
            <a:off x="5672670" y="4922851"/>
            <a:ext cx="301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don’t forget anybody!</a:t>
            </a:r>
          </a:p>
        </p:txBody>
      </p:sp>
    </p:spTree>
    <p:extLst>
      <p:ext uri="{BB962C8B-B14F-4D97-AF65-F5344CB8AC3E}">
        <p14:creationId xmlns:p14="http://schemas.microsoft.com/office/powerpoint/2010/main" val="149234082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A5663B-421B-CDD4-42DE-3B2B3CBEF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wait</a:t>
            </a:r>
            <a:r>
              <a:rPr lang="en-US" sz="3200" dirty="0">
                <a:solidFill>
                  <a:schemeClr val="accent2"/>
                </a:solidFill>
              </a:rPr>
              <a:t>(</a:t>
            </a:r>
            <a:r>
              <a:rPr lang="en-US" sz="3200" i="1" dirty="0">
                <a:solidFill>
                  <a:schemeClr val="accent2"/>
                </a:solidFill>
              </a:rPr>
              <a:t>cv, lock</a:t>
            </a:r>
            <a:r>
              <a:rPr lang="en-US" sz="3200" dirty="0">
                <a:solidFill>
                  <a:schemeClr val="accent2"/>
                </a:solidFill>
              </a:rPr>
              <a:t>)</a:t>
            </a:r>
          </a:p>
          <a:p>
            <a:pPr lvl="1"/>
            <a:r>
              <a:rPr lang="en-US" sz="2800" dirty="0"/>
              <a:t>may only be called while holding </a:t>
            </a:r>
            <a:r>
              <a:rPr lang="en-US" sz="2800" i="1" dirty="0"/>
              <a:t>lock</a:t>
            </a:r>
          </a:p>
          <a:p>
            <a:pPr lvl="1"/>
            <a:r>
              <a:rPr lang="en-US" sz="2800" dirty="0"/>
              <a:t>temporarily releases </a:t>
            </a:r>
            <a:r>
              <a:rPr lang="en-US" sz="2800" i="1" dirty="0"/>
              <a:t>lock</a:t>
            </a:r>
          </a:p>
          <a:p>
            <a:pPr lvl="2"/>
            <a:r>
              <a:rPr lang="en-US" sz="2400" dirty="0"/>
              <a:t>but re-acquires it before resuming</a:t>
            </a:r>
          </a:p>
          <a:p>
            <a:pPr lvl="1"/>
            <a:r>
              <a:rPr lang="en-US" sz="2800" dirty="0"/>
              <a:t>if </a:t>
            </a:r>
            <a:r>
              <a:rPr lang="en-US" sz="2800" i="1" dirty="0"/>
              <a:t>cv</a:t>
            </a:r>
            <a:r>
              <a:rPr lang="en-US" sz="2800" dirty="0"/>
              <a:t> not notified, may block indefinitely</a:t>
            </a:r>
          </a:p>
          <a:p>
            <a:pPr lvl="2"/>
            <a:r>
              <a:rPr lang="en-US" sz="2400" dirty="0"/>
              <a:t>but wait() may resume ”on its own”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notify</a:t>
            </a:r>
            <a:r>
              <a:rPr lang="en-US" sz="3200" dirty="0">
                <a:solidFill>
                  <a:schemeClr val="accent2"/>
                </a:solidFill>
              </a:rPr>
              <a:t>(</a:t>
            </a:r>
            <a:r>
              <a:rPr lang="en-US" sz="3200" i="1" dirty="0">
                <a:solidFill>
                  <a:schemeClr val="accent2"/>
                </a:solidFill>
              </a:rPr>
              <a:t>cv</a:t>
            </a:r>
            <a:r>
              <a:rPr lang="en-US" sz="3200" dirty="0">
                <a:solidFill>
                  <a:schemeClr val="accent2"/>
                </a:solidFill>
              </a:rPr>
              <a:t>)</a:t>
            </a:r>
          </a:p>
          <a:p>
            <a:pPr lvl="1"/>
            <a:r>
              <a:rPr lang="en-US" sz="2800" dirty="0"/>
              <a:t>no-op if nobody is waiting on </a:t>
            </a:r>
            <a:r>
              <a:rPr lang="en-US" sz="2800" i="1" dirty="0"/>
              <a:t>cv</a:t>
            </a:r>
          </a:p>
          <a:p>
            <a:pPr lvl="1"/>
            <a:r>
              <a:rPr lang="en-US" sz="2800" dirty="0"/>
              <a:t>otherwise wakes up at least one thread waiting on </a:t>
            </a:r>
            <a:r>
              <a:rPr lang="en-US" sz="2800" i="1" dirty="0"/>
              <a:t>cv</a:t>
            </a:r>
          </a:p>
          <a:p>
            <a:r>
              <a:rPr lang="en-US" sz="3200" b="1" dirty="0" err="1">
                <a:solidFill>
                  <a:schemeClr val="accent2"/>
                </a:solidFill>
              </a:rPr>
              <a:t>notify_all</a:t>
            </a:r>
            <a:r>
              <a:rPr lang="en-US" sz="3200" dirty="0">
                <a:solidFill>
                  <a:schemeClr val="accent2"/>
                </a:solidFill>
              </a:rPr>
              <a:t>(</a:t>
            </a:r>
            <a:r>
              <a:rPr lang="en-US" sz="3200" i="1" dirty="0">
                <a:solidFill>
                  <a:schemeClr val="accent2"/>
                </a:solidFill>
              </a:rPr>
              <a:t>cv</a:t>
            </a:r>
            <a:r>
              <a:rPr lang="en-US" sz="3200" dirty="0">
                <a:solidFill>
                  <a:schemeClr val="accent2"/>
                </a:solidFill>
              </a:rPr>
              <a:t>)</a:t>
            </a:r>
          </a:p>
          <a:p>
            <a:pPr lvl="1"/>
            <a:r>
              <a:rPr lang="en-US" sz="2800" dirty="0"/>
              <a:t>wakes up all threads currently waiting on </a:t>
            </a:r>
            <a:r>
              <a:rPr lang="en-US" sz="2800" i="1" dirty="0"/>
              <a:t>cv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AC063E-C563-5E7A-22FD-75F17209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 Variable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90C83-4E3A-274A-2B16-E8B3C212C9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4599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F08A55-359F-5B84-DBED-EEE1E3D8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Busy Waiting 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F0F17-FBEC-D6C8-623F-6DB7E8EBC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2804F0-FE6F-9813-CF60-D1644FF9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862" y="1673478"/>
            <a:ext cx="2830385" cy="3022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D808-1968-39E8-44B3-5A093AC31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1" y="1171590"/>
            <a:ext cx="3449073" cy="39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2238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0E629-9AFC-2AA2-F996-69F852EA3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6F6405-8F20-CE24-1701-9EC0B49D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Busy Waiting 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300F1-A642-F389-F62E-5F60FE99F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8E26CF-5369-C15E-D538-724B481B6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862" y="1673478"/>
            <a:ext cx="2830385" cy="3022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050B1D-A147-0AD5-D862-43626A40A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1" y="1171590"/>
            <a:ext cx="3449073" cy="397584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E5E79A-9373-EADE-8DE0-BF468950B851}"/>
              </a:ext>
            </a:extLst>
          </p:cNvPr>
          <p:cNvSpPr/>
          <p:nvPr/>
        </p:nvSpPr>
        <p:spPr>
          <a:xfrm>
            <a:off x="664273" y="3956670"/>
            <a:ext cx="2133600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CB8C03-E391-D1F8-B3E9-6A28E354899B}"/>
              </a:ext>
            </a:extLst>
          </p:cNvPr>
          <p:cNvSpPr/>
          <p:nvPr/>
        </p:nvSpPr>
        <p:spPr>
          <a:xfrm>
            <a:off x="5467253" y="2194259"/>
            <a:ext cx="2432337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5997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FEC04-42AC-E66C-CA56-990E1152C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BAEB4A-0F6E-EC35-2940-4E782E39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Busy Waiting 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F4AB7-EF6F-5966-29E5-4B338ACE0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CC0ED-EC1F-AB39-C082-F04134B8A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862" y="1673478"/>
            <a:ext cx="2830385" cy="3022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44D22-702F-FDFA-330B-38EF24FA2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1" y="1171590"/>
            <a:ext cx="3449073" cy="3975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A13166-6515-7361-DC5F-EB4321B676FA}"/>
              </a:ext>
            </a:extLst>
          </p:cNvPr>
          <p:cNvSpPr txBox="1"/>
          <p:nvPr/>
        </p:nvSpPr>
        <p:spPr>
          <a:xfrm>
            <a:off x="170488" y="5181600"/>
            <a:ext cx="3715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State unchanged while condition does not hold.  This thread only “observes” the state until condition holds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7AF9B-758A-CEC9-A8BC-28AFB0B59D69}"/>
              </a:ext>
            </a:extLst>
          </p:cNvPr>
          <p:cNvSpPr txBox="1"/>
          <p:nvPr/>
        </p:nvSpPr>
        <p:spPr>
          <a:xfrm>
            <a:off x="4247188" y="5181600"/>
            <a:ext cx="466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State conditionally changes while condition does not hold.  This thread actively changes the state until the condition hold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577FF6D-DDAC-1984-263A-7B813679BBE9}"/>
              </a:ext>
            </a:extLst>
          </p:cNvPr>
          <p:cNvSpPr/>
          <p:nvPr/>
        </p:nvSpPr>
        <p:spPr>
          <a:xfrm>
            <a:off x="664273" y="3956670"/>
            <a:ext cx="2133600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7C45881-A0FB-5C44-4383-1F014C48BD5F}"/>
              </a:ext>
            </a:extLst>
          </p:cNvPr>
          <p:cNvSpPr/>
          <p:nvPr/>
        </p:nvSpPr>
        <p:spPr>
          <a:xfrm>
            <a:off x="5467253" y="2194259"/>
            <a:ext cx="2432337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7214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C369E-A5AA-5030-5477-1A26C88D1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01BB8A-56B7-1978-E054-C2032947D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Busy Waiting 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14A2F-BBFE-42D8-1AC9-BF09461CC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47AA3-6075-2587-6735-38CD29163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862" y="1673478"/>
            <a:ext cx="2830385" cy="3022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D68101-9D07-47FA-BEAD-8504CFC2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1" y="1171590"/>
            <a:ext cx="3449073" cy="3975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5FE25-B24D-8B21-B27A-CFED44AA1515}"/>
              </a:ext>
            </a:extLst>
          </p:cNvPr>
          <p:cNvSpPr txBox="1"/>
          <p:nvPr/>
        </p:nvSpPr>
        <p:spPr>
          <a:xfrm>
            <a:off x="170488" y="5181600"/>
            <a:ext cx="3715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State unchanged while condition does not hold.  This thread only “observes” the state until condition holds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6DC60-C8BF-4BED-6556-972C9790F034}"/>
              </a:ext>
            </a:extLst>
          </p:cNvPr>
          <p:cNvSpPr txBox="1"/>
          <p:nvPr/>
        </p:nvSpPr>
        <p:spPr>
          <a:xfrm>
            <a:off x="4247188" y="5181600"/>
            <a:ext cx="466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State conditionally changes while condition does not hold.  This thread actively changes the state until the condition hold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DCDE876-D552-EEB9-7141-78761E321BCB}"/>
              </a:ext>
            </a:extLst>
          </p:cNvPr>
          <p:cNvSpPr/>
          <p:nvPr/>
        </p:nvSpPr>
        <p:spPr>
          <a:xfrm>
            <a:off x="664273" y="3956670"/>
            <a:ext cx="2133600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F325452-3405-69C3-E715-19FD26C30CB2}"/>
              </a:ext>
            </a:extLst>
          </p:cNvPr>
          <p:cNvSpPr/>
          <p:nvPr/>
        </p:nvSpPr>
        <p:spPr>
          <a:xfrm>
            <a:off x="5467253" y="2194259"/>
            <a:ext cx="2432337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A1359E-514C-02F1-A786-7019257F7F47}"/>
              </a:ext>
            </a:extLst>
          </p:cNvPr>
          <p:cNvSpPr/>
          <p:nvPr/>
        </p:nvSpPr>
        <p:spPr>
          <a:xfrm rot="20081576">
            <a:off x="4791691" y="3224162"/>
            <a:ext cx="4154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Busy Waiting</a:t>
            </a:r>
          </a:p>
        </p:txBody>
      </p:sp>
    </p:spTree>
    <p:extLst>
      <p:ext uri="{BB962C8B-B14F-4D97-AF65-F5344CB8AC3E}">
        <p14:creationId xmlns:p14="http://schemas.microsoft.com/office/powerpoint/2010/main" val="386431608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8C4F16-84D9-D6C0-523A-EFD0E6A72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Consider a timesharing setting</a:t>
            </a:r>
          </a:p>
          <a:p>
            <a:r>
              <a:rPr lang="en-US" sz="2400" dirty="0"/>
              <a:t>Threads T1 and T2 take turns on the CPU</a:t>
            </a:r>
          </a:p>
          <a:p>
            <a:pPr lvl="1"/>
            <a:r>
              <a:rPr lang="en-US" sz="2000" dirty="0"/>
              <a:t>switch every 100 milliseconds</a:t>
            </a:r>
          </a:p>
          <a:p>
            <a:r>
              <a:rPr lang="en-US" sz="2400" dirty="0"/>
              <a:t>Suppose T1 has the lock and is running</a:t>
            </a:r>
          </a:p>
          <a:p>
            <a:r>
              <a:rPr lang="en-US" sz="2400" dirty="0"/>
              <a:t>Now suppose a clock interrupt occurs, T2 starts running and tries to acquire the lock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Non-busy-waiting acquisition: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T2 is put on a waiting queue and T1 resumes and runs until T1 releases the lock (which puts T2 back on the run queue)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Busy-waiting acquisition: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T2 keeps running (wasting CPU) until the lock is available until the next clock interrupt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T1 and T2 switch back and forth until T1 releases the lock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F3499F-033A-128A-5498-C3DAFD07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busy waiting bad?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3C806-187A-09CD-BB9B-3A3256E3A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7158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2CFB61-3723-5F4A-8F06-35FC996E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Busy Waiting vs Condition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15539-ED7E-AB47-9523-C73D27D6C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5BE5D2-30A3-6B4D-B3E7-DF3FF9B70762}"/>
              </a:ext>
            </a:extLst>
          </p:cNvPr>
          <p:cNvGraphicFramePr>
            <a:graphicFrameLocks noGrp="1"/>
          </p:cNvGraphicFramePr>
          <p:nvPr/>
        </p:nvGraphicFramePr>
        <p:xfrm>
          <a:off x="335194" y="1878017"/>
          <a:ext cx="835160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1817">
                  <a:extLst>
                    <a:ext uri="{9D8B030D-6E8A-4147-A177-3AD203B41FA5}">
                      <a16:colId xmlns:a16="http://schemas.microsoft.com/office/drawing/2014/main" val="535032121"/>
                    </a:ext>
                  </a:extLst>
                </a:gridCol>
                <a:gridCol w="4139789">
                  <a:extLst>
                    <a:ext uri="{9D8B030D-6E8A-4147-A177-3AD203B41FA5}">
                      <a16:colId xmlns:a16="http://schemas.microsoft.com/office/drawing/2014/main" val="3891210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Busy Waiting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Condition Variables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699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Use a lock and a 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Use a lock </a:t>
                      </a:r>
                      <a:r>
                        <a:rPr lang="en-US" sz="2000" i="1" dirty="0">
                          <a:solidFill>
                            <a:schemeClr val="tx2"/>
                          </a:solidFill>
                        </a:rPr>
                        <a:t>and a collection of condition variables 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and a loop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728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/>
                          </a:solidFill>
                        </a:rPr>
                        <a:t>Easy to write the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Notifying is tricky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2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/>
                          </a:solidFill>
                        </a:rPr>
                        <a:t>Easy to understand the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/>
                          </a:solidFill>
                        </a:rPr>
                        <a:t>Easy to understand the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279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Progress property is 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Progress requires careful consideration (both for correctness and efficiency)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260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Ok-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</a:rPr>
                        <a:t>ish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 for true multi-core, but bad for virtual threads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4"/>
                          </a:solidFill>
                        </a:rPr>
                        <a:t>Good for both multi-core and virtual threading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728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023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FFB86-F415-DE19-C3C5-B73002D55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ADCC28-E7CC-6C12-4BE3-AA7669014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4"/>
                </a:solidFill>
              </a:rPr>
              <a:t>What are the problems?</a:t>
            </a:r>
          </a:p>
          <a:p>
            <a:pPr lvl="1"/>
            <a:r>
              <a:rPr lang="en-US" sz="2800" dirty="0"/>
              <a:t>no determinism, no atomicity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What is the solution?</a:t>
            </a:r>
          </a:p>
          <a:p>
            <a:pPr lvl="1"/>
            <a:r>
              <a:rPr lang="en-US" sz="2800" dirty="0"/>
              <a:t>some form of mutual exclusion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How to specify concurrent problems?</a:t>
            </a:r>
          </a:p>
          <a:p>
            <a:pPr lvl="1"/>
            <a:r>
              <a:rPr lang="en-US" sz="2867" dirty="0">
                <a:solidFill>
                  <a:schemeClr val="tx2"/>
                </a:solidFill>
              </a:rPr>
              <a:t>atomic operations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How to construct correct concurrent code?</a:t>
            </a:r>
          </a:p>
          <a:p>
            <a:pPr lvl="1"/>
            <a:r>
              <a:rPr lang="en-US" sz="2867" dirty="0">
                <a:solidFill>
                  <a:schemeClr val="tx2"/>
                </a:solidFill>
              </a:rPr>
              <a:t>behaviors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How to test concurrent programs?</a:t>
            </a:r>
          </a:p>
          <a:p>
            <a:pPr lvl="1"/>
            <a:r>
              <a:rPr lang="en-US" sz="2867" dirty="0">
                <a:solidFill>
                  <a:schemeClr val="tx2"/>
                </a:solidFill>
              </a:rPr>
              <a:t>comparing behaviors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87A69C-B5A3-E020-1C09-78A0D735A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Concurrency Lectures 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858D-A7E7-8A0A-90B4-6417723B42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9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EBEE8-7874-3C21-5B08-679F1C8E8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FF6A66-974C-E049-0739-EAAF1F7E1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00" y="-29990"/>
            <a:ext cx="4736567" cy="887417"/>
          </a:xfrm>
        </p:spPr>
        <p:txBody>
          <a:bodyPr/>
          <a:lstStyle/>
          <a:p>
            <a:r>
              <a:rPr lang="en-US" dirty="0"/>
              <a:t>State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6B073-1044-D03B-4DF4-1EE963E9A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0C07FD-63DA-187A-66E5-EB8464CAAAD2}"/>
              </a:ext>
            </a:extLst>
          </p:cNvPr>
          <p:cNvSpPr/>
          <p:nvPr/>
        </p:nvSpPr>
        <p:spPr>
          <a:xfrm>
            <a:off x="112771" y="3977882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C485C2-3EF2-0365-15BC-785B5591A270}"/>
              </a:ext>
            </a:extLst>
          </p:cNvPr>
          <p:cNvSpPr txBox="1"/>
          <p:nvPr/>
        </p:nvSpPr>
        <p:spPr>
          <a:xfrm>
            <a:off x="7091704" y="103183"/>
            <a:ext cx="188092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Load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Push 1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2-ary +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B15DC0-46B8-607A-FC14-01B86A524B82}"/>
              </a:ext>
            </a:extLst>
          </p:cNvPr>
          <p:cNvSpPr/>
          <p:nvPr/>
        </p:nvSpPr>
        <p:spPr>
          <a:xfrm>
            <a:off x="1657895" y="2950280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2804D1-F011-7A23-F6EC-6C95896B71FE}"/>
              </a:ext>
            </a:extLst>
          </p:cNvPr>
          <p:cNvSpPr/>
          <p:nvPr/>
        </p:nvSpPr>
        <p:spPr>
          <a:xfrm>
            <a:off x="1657894" y="5006503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475861-A01D-C0BE-7496-52ECB5C15CD6}"/>
              </a:ext>
            </a:extLst>
          </p:cNvPr>
          <p:cNvCxnSpPr>
            <a:cxnSpLocks/>
            <a:stCxn id="6" idx="7"/>
            <a:endCxn id="11" idx="3"/>
          </p:cNvCxnSpPr>
          <p:nvPr/>
        </p:nvCxnSpPr>
        <p:spPr>
          <a:xfrm flipV="1">
            <a:off x="1338180" y="3467778"/>
            <a:ext cx="529962" cy="59889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BE38B1-9C45-B55C-137C-7A7B40B39FF2}"/>
              </a:ext>
            </a:extLst>
          </p:cNvPr>
          <p:cNvCxnSpPr>
            <a:cxnSpLocks/>
            <a:stCxn id="6" idx="5"/>
            <a:endCxn id="12" idx="1"/>
          </p:cNvCxnSpPr>
          <p:nvPr/>
        </p:nvCxnSpPr>
        <p:spPr>
          <a:xfrm>
            <a:off x="1338180" y="4495380"/>
            <a:ext cx="529961" cy="59991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C1F4719-C579-3F43-CF47-E2BC9C3C6E7B}"/>
              </a:ext>
            </a:extLst>
          </p:cNvPr>
          <p:cNvSpPr/>
          <p:nvPr/>
        </p:nvSpPr>
        <p:spPr>
          <a:xfrm>
            <a:off x="3253786" y="3977882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28697B-D320-E5BC-F04B-A37393FC806E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2883304" y="3467778"/>
            <a:ext cx="652435" cy="59889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B00EBA-A138-47A2-101F-1A01E8FFAAE0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2883303" y="4495380"/>
            <a:ext cx="652436" cy="599912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605B2D37-7519-A002-9C31-0D4D948B05E9}"/>
              </a:ext>
            </a:extLst>
          </p:cNvPr>
          <p:cNvSpPr/>
          <p:nvPr/>
        </p:nvSpPr>
        <p:spPr>
          <a:xfrm>
            <a:off x="3253786" y="1855883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99B19F0-E71F-E169-B292-7FFAE9778303}"/>
              </a:ext>
            </a:extLst>
          </p:cNvPr>
          <p:cNvCxnSpPr>
            <a:cxnSpLocks/>
            <a:stCxn id="11" idx="7"/>
          </p:cNvCxnSpPr>
          <p:nvPr/>
        </p:nvCxnSpPr>
        <p:spPr>
          <a:xfrm flipV="1">
            <a:off x="2883304" y="2373381"/>
            <a:ext cx="652435" cy="665688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CBD53555-F9EC-3198-A562-9EDC8F78E834}"/>
              </a:ext>
            </a:extLst>
          </p:cNvPr>
          <p:cNvSpPr/>
          <p:nvPr/>
        </p:nvSpPr>
        <p:spPr>
          <a:xfrm>
            <a:off x="3338390" y="6077887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4A0FB04-FC19-74D8-802B-7A78F3464F87}"/>
              </a:ext>
            </a:extLst>
          </p:cNvPr>
          <p:cNvCxnSpPr>
            <a:cxnSpLocks/>
            <a:stCxn id="12" idx="5"/>
            <a:endCxn id="55" idx="1"/>
          </p:cNvCxnSpPr>
          <p:nvPr/>
        </p:nvCxnSpPr>
        <p:spPr>
          <a:xfrm>
            <a:off x="2883303" y="5524001"/>
            <a:ext cx="665334" cy="642675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5F9F25DA-6E45-D972-37B2-08129851CD37}"/>
              </a:ext>
            </a:extLst>
          </p:cNvPr>
          <p:cNvSpPr txBox="1"/>
          <p:nvPr/>
        </p:nvSpPr>
        <p:spPr>
          <a:xfrm>
            <a:off x="1203682" y="3479829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0656C0E-1E3A-6738-7625-DE21FE145C65}"/>
              </a:ext>
            </a:extLst>
          </p:cNvPr>
          <p:cNvSpPr txBox="1"/>
          <p:nvPr/>
        </p:nvSpPr>
        <p:spPr>
          <a:xfrm>
            <a:off x="1203682" y="4617254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BE1001E5-7EBF-109A-B42D-FE92614A6618}"/>
              </a:ext>
            </a:extLst>
          </p:cNvPr>
          <p:cNvSpPr txBox="1"/>
          <p:nvPr/>
        </p:nvSpPr>
        <p:spPr>
          <a:xfrm>
            <a:off x="2806184" y="2420464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9E077FD-0C66-5B0D-2501-A1C97BFBD39F}"/>
              </a:ext>
            </a:extLst>
          </p:cNvPr>
          <p:cNvSpPr txBox="1"/>
          <p:nvPr/>
        </p:nvSpPr>
        <p:spPr>
          <a:xfrm>
            <a:off x="2774287" y="5665468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4A93352-93B0-9963-97EB-E56137DB069F}"/>
              </a:ext>
            </a:extLst>
          </p:cNvPr>
          <p:cNvSpPr txBox="1"/>
          <p:nvPr/>
        </p:nvSpPr>
        <p:spPr>
          <a:xfrm>
            <a:off x="2774287" y="4583800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83BD833-E678-A00B-75E4-147F5010FED3}"/>
              </a:ext>
            </a:extLst>
          </p:cNvPr>
          <p:cNvSpPr txBox="1"/>
          <p:nvPr/>
        </p:nvSpPr>
        <p:spPr>
          <a:xfrm>
            <a:off x="2774287" y="3502132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2965D77F-3655-D39D-70CF-7D43AB86C0A0}"/>
              </a:ext>
            </a:extLst>
          </p:cNvPr>
          <p:cNvCxnSpPr>
            <a:cxnSpLocks/>
          </p:cNvCxnSpPr>
          <p:nvPr/>
        </p:nvCxnSpPr>
        <p:spPr>
          <a:xfrm>
            <a:off x="315506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37844119-DFAD-83A4-B85D-D9C277E67C7E}"/>
              </a:ext>
            </a:extLst>
          </p:cNvPr>
          <p:cNvCxnSpPr>
            <a:cxnSpLocks/>
          </p:cNvCxnSpPr>
          <p:nvPr/>
        </p:nvCxnSpPr>
        <p:spPr>
          <a:xfrm>
            <a:off x="315506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138D7B7E-0B30-5C7A-B9BD-57694E9850BF}"/>
              </a:ext>
            </a:extLst>
          </p:cNvPr>
          <p:cNvSpPr txBox="1"/>
          <p:nvPr/>
        </p:nvSpPr>
        <p:spPr>
          <a:xfrm>
            <a:off x="928705" y="8426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loads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55E5FC50-02B5-C480-7142-B0F0C9E9E22D}"/>
              </a:ext>
            </a:extLst>
          </p:cNvPr>
          <p:cNvSpPr txBox="1"/>
          <p:nvPr/>
        </p:nvSpPr>
        <p:spPr>
          <a:xfrm>
            <a:off x="928705" y="12998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loads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C435AC16-D60E-A2D1-81E0-D575C4CAF86F}"/>
              </a:ext>
            </a:extLst>
          </p:cNvPr>
          <p:cNvCxnSpPr>
            <a:cxnSpLocks/>
          </p:cNvCxnSpPr>
          <p:nvPr/>
        </p:nvCxnSpPr>
        <p:spPr>
          <a:xfrm>
            <a:off x="2991798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512373E3-460D-08F7-4DD3-01F88A97AAD5}"/>
              </a:ext>
            </a:extLst>
          </p:cNvPr>
          <p:cNvCxnSpPr>
            <a:cxnSpLocks/>
          </p:cNvCxnSpPr>
          <p:nvPr/>
        </p:nvCxnSpPr>
        <p:spPr>
          <a:xfrm>
            <a:off x="2991798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226B45BF-B948-EFBB-28B9-226E27CF413B}"/>
              </a:ext>
            </a:extLst>
          </p:cNvPr>
          <p:cNvSpPr txBox="1"/>
          <p:nvPr/>
        </p:nvSpPr>
        <p:spPr>
          <a:xfrm>
            <a:off x="3604997" y="8426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stores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483926DD-12F7-C4D6-A647-60A3DC88F44C}"/>
              </a:ext>
            </a:extLst>
          </p:cNvPr>
          <p:cNvSpPr txBox="1"/>
          <p:nvPr/>
        </p:nvSpPr>
        <p:spPr>
          <a:xfrm>
            <a:off x="3604997" y="12998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stores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07015-8443-8EA9-D604-F0D08965A646}"/>
              </a:ext>
            </a:extLst>
          </p:cNvPr>
          <p:cNvSpPr txBox="1"/>
          <p:nvPr/>
        </p:nvSpPr>
        <p:spPr>
          <a:xfrm>
            <a:off x="4679461" y="3018164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All possible states after two steps</a:t>
            </a:r>
          </a:p>
        </p:txBody>
      </p:sp>
    </p:spTree>
    <p:extLst>
      <p:ext uri="{BB962C8B-B14F-4D97-AF65-F5344CB8AC3E}">
        <p14:creationId xmlns:p14="http://schemas.microsoft.com/office/powerpoint/2010/main" val="218656064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2267D0-5ED7-48FE-F7BF-24922669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32" y="2322401"/>
            <a:ext cx="7737468" cy="8874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Busy Waiting: just don’t do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1E868-88B0-915D-738B-C8E7FFC1D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8627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F7FA40-39AF-6817-FE8E-69E31913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28108"/>
            <a:ext cx="8686800" cy="530447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By the time waiter gets the lock back, condition may no longer hold</a:t>
            </a:r>
          </a:p>
          <a:p>
            <a:pPr lvl="1"/>
            <a:r>
              <a:rPr lang="en-US" dirty="0"/>
              <a:t>Given three threads, W1, R2, W3</a:t>
            </a:r>
          </a:p>
          <a:p>
            <a:pPr lvl="1"/>
            <a:r>
              <a:rPr lang="en-US" dirty="0"/>
              <a:t>W1 enters as a writer</a:t>
            </a:r>
          </a:p>
          <a:p>
            <a:pPr lvl="1"/>
            <a:r>
              <a:rPr lang="en-US" dirty="0"/>
              <a:t>R2 waits as a reader</a:t>
            </a:r>
          </a:p>
          <a:p>
            <a:pPr lvl="1"/>
            <a:r>
              <a:rPr lang="en-US" dirty="0"/>
              <a:t>W1 leaves, notifying R2</a:t>
            </a:r>
          </a:p>
          <a:p>
            <a:pPr lvl="1"/>
            <a:r>
              <a:rPr lang="en-US" dirty="0"/>
              <a:t>W3 enters as a writer</a:t>
            </a:r>
          </a:p>
          <a:p>
            <a:pPr lvl="1"/>
            <a:r>
              <a:rPr lang="en-US" dirty="0"/>
              <a:t>R2 wakes up</a:t>
            </a:r>
          </a:p>
          <a:p>
            <a:pPr lvl="2"/>
            <a:r>
              <a:rPr lang="en-US" dirty="0"/>
              <a:t>If R2 doesn’t check condition again, R2 and W3 would both be in the critical section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2267D0-5ED7-48FE-F7BF-24922669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no naked waits? (reason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1E868-88B0-915D-738B-C8E7FFC1D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7603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F7FA40-39AF-6817-FE8E-69E31913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28108"/>
            <a:ext cx="8686800" cy="53044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When notifying, be safe rather than sorry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it’s better to notify too many threads than too few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 case of doubt, use </a:t>
            </a:r>
            <a:r>
              <a:rPr lang="en-US" dirty="0" err="1">
                <a:solidFill>
                  <a:schemeClr val="accent4"/>
                </a:solidFill>
              </a:rPr>
              <a:t>notify_all</a:t>
            </a:r>
            <a:r>
              <a:rPr lang="en-US" dirty="0">
                <a:solidFill>
                  <a:schemeClr val="accent4"/>
                </a:solidFill>
              </a:rPr>
              <a:t>() instead of just notify()</a:t>
            </a:r>
          </a:p>
          <a:p>
            <a:r>
              <a:rPr lang="en-US" dirty="0">
                <a:solidFill>
                  <a:srgbClr val="FF0000"/>
                </a:solidFill>
              </a:rPr>
              <a:t>But this too can lead to some threads waking up when their condition is no longer satisfied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2267D0-5ED7-48FE-F7BF-24922669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no naked waits? (reason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1E868-88B0-915D-738B-C8E7FFC1D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0601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F7FA40-39AF-6817-FE8E-69E31913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28108"/>
            <a:ext cx="8686800" cy="5304476"/>
          </a:xfrm>
        </p:spPr>
        <p:txBody>
          <a:bodyPr>
            <a:normAutofit/>
          </a:bodyPr>
          <a:lstStyle/>
          <a:p>
            <a:r>
              <a:rPr lang="en-US" sz="3200" dirty="0"/>
              <a:t>Because you </a:t>
            </a:r>
            <a:r>
              <a:rPr lang="en-US" sz="3200" dirty="0">
                <a:solidFill>
                  <a:srgbClr val="00B050"/>
                </a:solidFill>
              </a:rPr>
              <a:t>should</a:t>
            </a:r>
            <a:r>
              <a:rPr lang="en-US" sz="3200" dirty="0"/>
              <a:t> use </a:t>
            </a:r>
            <a:r>
              <a:rPr lang="en-US" sz="3200" b="1" dirty="0"/>
              <a:t>while</a:t>
            </a:r>
            <a:r>
              <a:rPr lang="en-US" sz="3200" dirty="0"/>
              <a:t> around </a:t>
            </a:r>
            <a:r>
              <a:rPr lang="en-US" sz="3200" b="1" dirty="0"/>
              <a:t>wait</a:t>
            </a:r>
            <a:r>
              <a:rPr lang="en-US" sz="3200" dirty="0"/>
              <a:t>, many condition variable implementations allow </a:t>
            </a:r>
            <a:r>
              <a:rPr lang="en-US" sz="3200" dirty="0">
                <a:solidFill>
                  <a:srgbClr val="FF0000"/>
                </a:solidFill>
              </a:rPr>
              <a:t>“spurious wakeups”</a:t>
            </a:r>
          </a:p>
          <a:p>
            <a:pPr lvl="1"/>
            <a:r>
              <a:rPr lang="en-US" sz="2800" dirty="0"/>
              <a:t>wait() resumes even though condition variable was not notified</a:t>
            </a:r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2267D0-5ED7-48FE-F7BF-24922669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no naked waits? (</a:t>
            </a:r>
            <a:r>
              <a:rPr lang="en-US" dirty="0"/>
              <a:t>reason 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1E868-88B0-915D-738B-C8E7FFC1D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07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2267D0-5ED7-48FE-F7BF-24922669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32" y="2322401"/>
            <a:ext cx="7737468" cy="8874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Naked waits: just don’t do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1E868-88B0-915D-738B-C8E7FFC1D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8914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05FC97-125B-FA0B-9291-ACBA1BAE0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separate condition variables for each waiting condition</a:t>
            </a:r>
          </a:p>
          <a:p>
            <a:r>
              <a:rPr lang="en-US" dirty="0"/>
              <a:t>Don’t use </a:t>
            </a:r>
            <a:r>
              <a:rPr lang="en-US" b="1" dirty="0" err="1"/>
              <a:t>notify_all</a:t>
            </a:r>
            <a:r>
              <a:rPr lang="en-US" dirty="0"/>
              <a:t> when </a:t>
            </a:r>
            <a:r>
              <a:rPr lang="en-US" b="1" dirty="0"/>
              <a:t>notify</a:t>
            </a:r>
            <a:r>
              <a:rPr lang="en-US" dirty="0"/>
              <a:t> suffices</a:t>
            </a:r>
          </a:p>
          <a:p>
            <a:pPr lvl="1"/>
            <a:r>
              <a:rPr lang="en-US" dirty="0"/>
              <a:t>but be safe rather than sorry</a:t>
            </a:r>
          </a:p>
          <a:p>
            <a:pPr lvl="1"/>
            <a:r>
              <a:rPr lang="en-US" dirty="0"/>
              <a:t>sometimes you can even use N calls to </a:t>
            </a:r>
            <a:r>
              <a:rPr lang="en-US" b="1" dirty="0"/>
              <a:t>notify</a:t>
            </a:r>
            <a:r>
              <a:rPr lang="en-US" dirty="0"/>
              <a:t> if you know at most N nodes can continue after a waiting condition holds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4BB1E6-4D97-CF8E-D1D6-92BAD095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Hints for reducing unneeded wakeups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CDBB0-30A7-A613-C682-A23044C767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3240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9729-CC69-FC71-5432-A76A4BF5EB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Deadlock</a:t>
            </a:r>
          </a:p>
        </p:txBody>
      </p:sp>
    </p:spTree>
    <p:extLst>
      <p:ext uri="{BB962C8B-B14F-4D97-AF65-F5344CB8AC3E}">
        <p14:creationId xmlns:p14="http://schemas.microsoft.com/office/powerpoint/2010/main" val="218529808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EB59B9-E127-F6D3-5C89-90C9998AB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E9D12-6C66-430F-A147-05CBEE725B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EB9BF-9B66-CCDF-5906-FEC483B93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1139064"/>
            <a:ext cx="6140333" cy="5114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762F3-6C0A-C10E-A37C-E610755DF02B}"/>
              </a:ext>
            </a:extLst>
          </p:cNvPr>
          <p:cNvSpPr txBox="1"/>
          <p:nvPr/>
        </p:nvSpPr>
        <p:spPr>
          <a:xfrm>
            <a:off x="5567423" y="3198167"/>
            <a:ext cx="2994731" cy="46166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could go wrong?</a:t>
            </a:r>
          </a:p>
        </p:txBody>
      </p:sp>
    </p:spTree>
    <p:extLst>
      <p:ext uri="{BB962C8B-B14F-4D97-AF65-F5344CB8AC3E}">
        <p14:creationId xmlns:p14="http://schemas.microsoft.com/office/powerpoint/2010/main" val="309377257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08165C-E9E5-DB3A-6341-6B1320E3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5C04-E271-5429-932D-0293559E9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983D1-B3D2-9C06-F68A-5F647B7B7180}"/>
              </a:ext>
            </a:extLst>
          </p:cNvPr>
          <p:cNvSpPr txBox="1"/>
          <p:nvPr/>
        </p:nvSpPr>
        <p:spPr>
          <a:xfrm>
            <a:off x="184037" y="990600"/>
            <a:ext cx="861646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Summary: </a:t>
            </a:r>
            <a:r>
              <a:rPr lang="en-US" sz="1800" b="1" dirty="0">
                <a:solidFill>
                  <a:srgbClr val="FF0000"/>
                </a:solidFill>
              </a:rPr>
              <a:t>some execution cannot terminate</a:t>
            </a:r>
          </a:p>
          <a:p>
            <a:r>
              <a:rPr lang="en-US" sz="1800" b="1" dirty="0">
                <a:solidFill>
                  <a:srgbClr val="002060"/>
                </a:solidFill>
              </a:rPr>
              <a:t>  Schedule</a:t>
            </a:r>
            <a:r>
              <a:rPr lang="en-US" sz="1800" dirty="0">
                <a:solidFill>
                  <a:srgbClr val="002060"/>
                </a:solidFill>
              </a:rPr>
              <a:t> thread T0: </a:t>
            </a:r>
            <a:r>
              <a:rPr lang="en-US" sz="1800" dirty="0" err="1">
                <a:solidFill>
                  <a:srgbClr val="002060"/>
                </a:solidFill>
              </a:rPr>
              <a:t>init</a:t>
            </a:r>
            <a:r>
              <a:rPr lang="en-US" sz="1800" dirty="0">
                <a:solidFill>
                  <a:srgbClr val="002060"/>
                </a:solidFill>
              </a:rPr>
              <a:t>()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 </a:t>
            </a:r>
            <a:r>
              <a:rPr lang="en-US" sz="1800" b="1" dirty="0">
                <a:solidFill>
                  <a:srgbClr val="002060"/>
                </a:solidFill>
              </a:rPr>
              <a:t>Line</a:t>
            </a:r>
            <a:r>
              <a:rPr lang="en-US" sz="1800" dirty="0">
                <a:solidFill>
                  <a:srgbClr val="002060"/>
                </a:solidFill>
              </a:rPr>
              <a:t> 6: Set accounts to [ { "balance": 3, "lock": False }, { "balance": 7, "lock": False } ]</a:t>
            </a:r>
          </a:p>
          <a:p>
            <a:r>
              <a:rPr lang="en-US" sz="1800" b="1" dirty="0">
                <a:solidFill>
                  <a:srgbClr val="002060"/>
                </a:solidFill>
              </a:rPr>
              <a:t>  Schedule</a:t>
            </a:r>
            <a:r>
              <a:rPr lang="en-US" sz="1800" dirty="0">
                <a:solidFill>
                  <a:srgbClr val="002060"/>
                </a:solidFill>
              </a:rPr>
              <a:t> thread T1: transfer(0, 1, 1)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</a:t>
            </a:r>
            <a:r>
              <a:rPr lang="en-US" sz="1800" b="1" dirty="0">
                <a:solidFill>
                  <a:srgbClr val="002060"/>
                </a:solidFill>
              </a:rPr>
              <a:t>Line</a:t>
            </a:r>
            <a:r>
              <a:rPr lang="en-US" sz="1800" dirty="0">
                <a:solidFill>
                  <a:srgbClr val="002060"/>
                </a:solidFill>
              </a:rPr>
              <a:t> synch/36: Set accounts[0]["lock"] to True (was False)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</a:t>
            </a:r>
            <a:r>
              <a:rPr lang="en-US" sz="1800" b="1" dirty="0">
                <a:solidFill>
                  <a:srgbClr val="002060"/>
                </a:solidFill>
              </a:rPr>
              <a:t>Line</a:t>
            </a:r>
            <a:r>
              <a:rPr lang="en-US" sz="1800" dirty="0">
                <a:solidFill>
                  <a:srgbClr val="002060"/>
                </a:solidFill>
              </a:rPr>
              <a:t> 11: Set accounts[0]["balance"] to 2 (was 3)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</a:t>
            </a:r>
            <a:r>
              <a:rPr lang="en-US" sz="1800" dirty="0">
                <a:solidFill>
                  <a:srgbClr val="00B050"/>
                </a:solidFill>
              </a:rPr>
              <a:t>Preempted in transfer(0, 1, 1) --&gt; acquire(?accounts[1]["lock"])</a:t>
            </a:r>
          </a:p>
          <a:p>
            <a:r>
              <a:rPr lang="en-US" sz="1800" b="1" dirty="0">
                <a:solidFill>
                  <a:srgbClr val="002060"/>
                </a:solidFill>
              </a:rPr>
              <a:t>Schedule</a:t>
            </a:r>
            <a:r>
              <a:rPr lang="en-US" sz="1800" dirty="0">
                <a:solidFill>
                  <a:srgbClr val="002060"/>
                </a:solidFill>
              </a:rPr>
              <a:t> thread T2: transfer(1, 0, 2)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</a:t>
            </a:r>
            <a:r>
              <a:rPr lang="en-US" sz="1800" b="1" dirty="0">
                <a:solidFill>
                  <a:srgbClr val="002060"/>
                </a:solidFill>
              </a:rPr>
              <a:t>Line</a:t>
            </a:r>
            <a:r>
              <a:rPr lang="en-US" sz="1800" dirty="0">
                <a:solidFill>
                  <a:srgbClr val="002060"/>
                </a:solidFill>
              </a:rPr>
              <a:t> synch/36: Set accounts[1]["lock"] to True (was False)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</a:t>
            </a:r>
            <a:r>
              <a:rPr lang="en-US" sz="1800" b="1" dirty="0">
                <a:solidFill>
                  <a:srgbClr val="002060"/>
                </a:solidFill>
              </a:rPr>
              <a:t>Line</a:t>
            </a:r>
            <a:r>
              <a:rPr lang="en-US" sz="1800" dirty="0">
                <a:solidFill>
                  <a:srgbClr val="002060"/>
                </a:solidFill>
              </a:rPr>
              <a:t> 11: Set accounts[1]["balance"] to 5 (was 7)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</a:t>
            </a:r>
            <a:r>
              <a:rPr lang="en-US" sz="1800" dirty="0">
                <a:solidFill>
                  <a:srgbClr val="00B050"/>
                </a:solidFill>
              </a:rPr>
              <a:t>Preempted in transfer(1, 0, 2) --&gt; acquire(?accounts[0]["lock"])</a:t>
            </a:r>
          </a:p>
          <a:p>
            <a:r>
              <a:rPr lang="en-US" sz="1800" b="1" dirty="0">
                <a:solidFill>
                  <a:srgbClr val="002060"/>
                </a:solidFill>
              </a:rPr>
              <a:t>Final state </a:t>
            </a:r>
            <a:r>
              <a:rPr lang="en-US" sz="1800" dirty="0">
                <a:solidFill>
                  <a:srgbClr val="FF0000"/>
                </a:solidFill>
              </a:rPr>
              <a:t>(all threads have terminated or are blocked)</a:t>
            </a:r>
            <a:r>
              <a:rPr lang="en-US" sz="1800" dirty="0">
                <a:solidFill>
                  <a:srgbClr val="002060"/>
                </a:solidFill>
              </a:rPr>
              <a:t>:</a:t>
            </a:r>
          </a:p>
          <a:p>
            <a:r>
              <a:rPr lang="en-US" sz="1800" b="1" dirty="0">
                <a:solidFill>
                  <a:srgbClr val="002060"/>
                </a:solidFill>
              </a:rPr>
              <a:t>  Threads</a:t>
            </a:r>
            <a:r>
              <a:rPr lang="en-US" sz="1800" dirty="0">
                <a:solidFill>
                  <a:srgbClr val="002060"/>
                </a:solidFill>
              </a:rPr>
              <a:t>: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T1: (</a:t>
            </a:r>
            <a:r>
              <a:rPr lang="en-US" sz="1800" dirty="0">
                <a:solidFill>
                  <a:schemeClr val="accent2"/>
                </a:solidFill>
              </a:rPr>
              <a:t>blocked</a:t>
            </a:r>
            <a:r>
              <a:rPr lang="en-US" sz="1800" dirty="0">
                <a:solidFill>
                  <a:srgbClr val="002060"/>
                </a:solidFill>
              </a:rPr>
              <a:t>) transfer(0, 1, 1) --&gt; acquire(?accounts[1]["lock"])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T2: (</a:t>
            </a:r>
            <a:r>
              <a:rPr lang="en-US" sz="1800" dirty="0">
                <a:solidFill>
                  <a:schemeClr val="accent2"/>
                </a:solidFill>
              </a:rPr>
              <a:t>blocked</a:t>
            </a:r>
            <a:r>
              <a:rPr lang="en-US" sz="1800" dirty="0">
                <a:solidFill>
                  <a:srgbClr val="002060"/>
                </a:solidFill>
              </a:rPr>
              <a:t>) transfer(1, 0, 2) --&gt; acquire(?accounts[0]["lock"])</a:t>
            </a:r>
          </a:p>
          <a:p>
            <a:r>
              <a:rPr lang="en-US" sz="1800" b="1" dirty="0">
                <a:solidFill>
                  <a:srgbClr val="002060"/>
                </a:solidFill>
              </a:rPr>
              <a:t>Variables</a:t>
            </a:r>
            <a:r>
              <a:rPr lang="en-US" sz="1800" dirty="0">
                <a:solidFill>
                  <a:srgbClr val="002060"/>
                </a:solidFill>
              </a:rPr>
              <a:t>:</a:t>
            </a:r>
          </a:p>
          <a:p>
            <a:r>
              <a:rPr lang="en-US" sz="1800" dirty="0">
                <a:solidFill>
                  <a:srgbClr val="002060"/>
                </a:solidFill>
              </a:rPr>
              <a:t>    accounts: [ { "balance": 2, "lock": True }, { "balance": 5, "lock": True } ] </a:t>
            </a:r>
          </a:p>
        </p:txBody>
      </p:sp>
    </p:spTree>
    <p:extLst>
      <p:ext uri="{BB962C8B-B14F-4D97-AF65-F5344CB8AC3E}">
        <p14:creationId xmlns:p14="http://schemas.microsoft.com/office/powerpoint/2010/main" val="256238014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658E28-069F-C077-624F-4469D13F4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HTML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1F858-2F1A-A512-A2B4-A77BA45E63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60C65-C999-BBFC-C56F-1F8D0F1CC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9" y="906379"/>
            <a:ext cx="899953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45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69C2D-9A6C-88CC-9EF6-FF2FCC08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D1AC62-6F63-C783-67C6-FDA66BC7C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00" y="-29990"/>
            <a:ext cx="4736567" cy="887417"/>
          </a:xfrm>
        </p:spPr>
        <p:txBody>
          <a:bodyPr/>
          <a:lstStyle/>
          <a:p>
            <a:r>
              <a:rPr lang="en-US" dirty="0"/>
              <a:t>State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8EFAC-62CE-9264-1C58-ECB0B09AB9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8C9330-E824-9504-FFBF-02DB5BDD5CC6}"/>
              </a:ext>
            </a:extLst>
          </p:cNvPr>
          <p:cNvSpPr/>
          <p:nvPr/>
        </p:nvSpPr>
        <p:spPr>
          <a:xfrm>
            <a:off x="112771" y="3977882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E781DC-AA66-F617-E08F-DB7549F80376}"/>
              </a:ext>
            </a:extLst>
          </p:cNvPr>
          <p:cNvSpPr txBox="1"/>
          <p:nvPr/>
        </p:nvSpPr>
        <p:spPr>
          <a:xfrm>
            <a:off x="7091704" y="103183"/>
            <a:ext cx="188092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Load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Push 1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2-ary +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774A02-886B-0C22-0D85-97E46C876843}"/>
              </a:ext>
            </a:extLst>
          </p:cNvPr>
          <p:cNvSpPr/>
          <p:nvPr/>
        </p:nvSpPr>
        <p:spPr>
          <a:xfrm>
            <a:off x="1657895" y="2950280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CEA47E-163F-4631-3EBB-CAC165919DF4}"/>
              </a:ext>
            </a:extLst>
          </p:cNvPr>
          <p:cNvSpPr/>
          <p:nvPr/>
        </p:nvSpPr>
        <p:spPr>
          <a:xfrm>
            <a:off x="1657894" y="5006503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AED55A-E4FA-C09E-6450-96A738A8B09F}"/>
              </a:ext>
            </a:extLst>
          </p:cNvPr>
          <p:cNvCxnSpPr>
            <a:cxnSpLocks/>
            <a:stCxn id="6" idx="7"/>
            <a:endCxn id="11" idx="3"/>
          </p:cNvCxnSpPr>
          <p:nvPr/>
        </p:nvCxnSpPr>
        <p:spPr>
          <a:xfrm flipV="1">
            <a:off x="1338180" y="3467778"/>
            <a:ext cx="529962" cy="59889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854A45-9802-5C28-1E3D-45A625C09AD7}"/>
              </a:ext>
            </a:extLst>
          </p:cNvPr>
          <p:cNvCxnSpPr>
            <a:cxnSpLocks/>
            <a:stCxn id="6" idx="5"/>
            <a:endCxn id="12" idx="1"/>
          </p:cNvCxnSpPr>
          <p:nvPr/>
        </p:nvCxnSpPr>
        <p:spPr>
          <a:xfrm>
            <a:off x="1338180" y="4495380"/>
            <a:ext cx="529961" cy="59991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881FADB-675A-9B50-6ED2-D9923A4D209C}"/>
              </a:ext>
            </a:extLst>
          </p:cNvPr>
          <p:cNvSpPr/>
          <p:nvPr/>
        </p:nvSpPr>
        <p:spPr>
          <a:xfrm>
            <a:off x="3253786" y="3977882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BAFB02-F732-A742-2BA2-09FDE4D1453F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2883304" y="3467778"/>
            <a:ext cx="652435" cy="59889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BD568F-D21B-6621-0BC2-44DD2EF8AF61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2883303" y="4495380"/>
            <a:ext cx="652436" cy="599912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B24F9E66-FAE0-77D9-F1E3-4D1B1F43B355}"/>
              </a:ext>
            </a:extLst>
          </p:cNvPr>
          <p:cNvSpPr/>
          <p:nvPr/>
        </p:nvSpPr>
        <p:spPr>
          <a:xfrm>
            <a:off x="5374526" y="1855576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2D8601B-EE55-7552-6EC7-2E361D20ACE8}"/>
              </a:ext>
            </a:extLst>
          </p:cNvPr>
          <p:cNvSpPr/>
          <p:nvPr/>
        </p:nvSpPr>
        <p:spPr>
          <a:xfrm>
            <a:off x="5374526" y="6077887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BCBF2F4-E7AD-08CF-2C67-F6CC7487830A}"/>
              </a:ext>
            </a:extLst>
          </p:cNvPr>
          <p:cNvCxnSpPr>
            <a:cxnSpLocks/>
            <a:stCxn id="25" idx="7"/>
            <a:endCxn id="79" idx="3"/>
          </p:cNvCxnSpPr>
          <p:nvPr/>
        </p:nvCxnSpPr>
        <p:spPr>
          <a:xfrm flipV="1">
            <a:off x="4479195" y="3536375"/>
            <a:ext cx="1105577" cy="530296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4DEDCC49-F939-326A-F872-0BCD76E7333E}"/>
              </a:ext>
            </a:extLst>
          </p:cNvPr>
          <p:cNvSpPr/>
          <p:nvPr/>
        </p:nvSpPr>
        <p:spPr>
          <a:xfrm>
            <a:off x="3253786" y="1855883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07169F4-8511-CF54-7262-D8657E889E4D}"/>
              </a:ext>
            </a:extLst>
          </p:cNvPr>
          <p:cNvCxnSpPr>
            <a:cxnSpLocks/>
            <a:stCxn id="11" idx="7"/>
          </p:cNvCxnSpPr>
          <p:nvPr/>
        </p:nvCxnSpPr>
        <p:spPr>
          <a:xfrm flipV="1">
            <a:off x="2883304" y="2373381"/>
            <a:ext cx="652435" cy="665688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0C0F2F7-49D4-DD15-79A8-7939B1128FF1}"/>
              </a:ext>
            </a:extLst>
          </p:cNvPr>
          <p:cNvSpPr/>
          <p:nvPr/>
        </p:nvSpPr>
        <p:spPr>
          <a:xfrm>
            <a:off x="3338390" y="6077887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A2E99D7-69C6-7802-5477-494446025BB4}"/>
              </a:ext>
            </a:extLst>
          </p:cNvPr>
          <p:cNvCxnSpPr>
            <a:cxnSpLocks/>
            <a:stCxn id="12" idx="5"/>
            <a:endCxn id="55" idx="1"/>
          </p:cNvCxnSpPr>
          <p:nvPr/>
        </p:nvCxnSpPr>
        <p:spPr>
          <a:xfrm>
            <a:off x="2883303" y="5524001"/>
            <a:ext cx="665334" cy="642675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D26741D-ACB9-C0E0-E135-AB4E76FC44A1}"/>
              </a:ext>
            </a:extLst>
          </p:cNvPr>
          <p:cNvCxnSpPr>
            <a:cxnSpLocks/>
            <a:stCxn id="53" idx="6"/>
            <a:endCxn id="38" idx="2"/>
          </p:cNvCxnSpPr>
          <p:nvPr/>
        </p:nvCxnSpPr>
        <p:spPr>
          <a:xfrm flipV="1">
            <a:off x="4689442" y="2158720"/>
            <a:ext cx="685084" cy="30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3D0AAA1-41A5-644B-0EA8-BAF6BB6EFE0C}"/>
              </a:ext>
            </a:extLst>
          </p:cNvPr>
          <p:cNvCxnSpPr>
            <a:cxnSpLocks/>
            <a:stCxn id="55" idx="6"/>
            <a:endCxn id="39" idx="2"/>
          </p:cNvCxnSpPr>
          <p:nvPr/>
        </p:nvCxnSpPr>
        <p:spPr>
          <a:xfrm>
            <a:off x="4774046" y="6381031"/>
            <a:ext cx="600480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DC11B0B5-D001-636D-80D0-38732DF4F27B}"/>
              </a:ext>
            </a:extLst>
          </p:cNvPr>
          <p:cNvSpPr/>
          <p:nvPr/>
        </p:nvSpPr>
        <p:spPr>
          <a:xfrm>
            <a:off x="5374525" y="3018877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3259E07-C901-1D47-8BBA-3DE729145773}"/>
              </a:ext>
            </a:extLst>
          </p:cNvPr>
          <p:cNvSpPr/>
          <p:nvPr/>
        </p:nvSpPr>
        <p:spPr>
          <a:xfrm>
            <a:off x="5372027" y="4969920"/>
            <a:ext cx="1435656" cy="606287"/>
          </a:xfrm>
          <a:prstGeom prst="ellipse">
            <a:avLst/>
          </a:prstGeom>
          <a:noFill/>
          <a:effectLst>
            <a:outerShdw blurRad="40000" dist="23000" dir="5400000" sx="1000" sy="1000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shared 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F5C60FE-EEBC-43AF-5A15-F52C1BC28237}"/>
              </a:ext>
            </a:extLst>
          </p:cNvPr>
          <p:cNvCxnSpPr>
            <a:cxnSpLocks/>
            <a:stCxn id="25" idx="5"/>
            <a:endCxn id="80" idx="1"/>
          </p:cNvCxnSpPr>
          <p:nvPr/>
        </p:nvCxnSpPr>
        <p:spPr>
          <a:xfrm>
            <a:off x="4479195" y="4495380"/>
            <a:ext cx="1103079" cy="563329"/>
          </a:xfrm>
          <a:prstGeom prst="straightConnector1">
            <a:avLst/>
          </a:prstGeom>
          <a:ln w="50800">
            <a:solidFill>
              <a:srgbClr val="FF000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59A68C75-C63C-6F64-FF75-EE75FFED5C72}"/>
              </a:ext>
            </a:extLst>
          </p:cNvPr>
          <p:cNvSpPr txBox="1"/>
          <p:nvPr/>
        </p:nvSpPr>
        <p:spPr>
          <a:xfrm>
            <a:off x="1203682" y="3479829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E8A29EB-E948-79C7-9CDE-E0EBB883D01B}"/>
              </a:ext>
            </a:extLst>
          </p:cNvPr>
          <p:cNvSpPr txBox="1"/>
          <p:nvPr/>
        </p:nvSpPr>
        <p:spPr>
          <a:xfrm>
            <a:off x="1203682" y="4617254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0B588E2-0415-E6C2-0EFD-28CBB7B297A7}"/>
              </a:ext>
            </a:extLst>
          </p:cNvPr>
          <p:cNvSpPr txBox="1"/>
          <p:nvPr/>
        </p:nvSpPr>
        <p:spPr>
          <a:xfrm>
            <a:off x="2806184" y="2420464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6632C96-E0F0-3B74-01C9-AE399103A8F2}"/>
              </a:ext>
            </a:extLst>
          </p:cNvPr>
          <p:cNvSpPr txBox="1"/>
          <p:nvPr/>
        </p:nvSpPr>
        <p:spPr>
          <a:xfrm>
            <a:off x="2774287" y="5665468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08AF1C2-DFC3-4A6D-C76E-69C719B1B461}"/>
              </a:ext>
            </a:extLst>
          </p:cNvPr>
          <p:cNvSpPr txBox="1"/>
          <p:nvPr/>
        </p:nvSpPr>
        <p:spPr>
          <a:xfrm>
            <a:off x="2774287" y="4583800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A385CF5-44D2-F5F0-C0EF-6775A09613F2}"/>
              </a:ext>
            </a:extLst>
          </p:cNvPr>
          <p:cNvSpPr txBox="1"/>
          <p:nvPr/>
        </p:nvSpPr>
        <p:spPr>
          <a:xfrm>
            <a:off x="2774287" y="3502132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C07F3FE-5D5A-0385-412D-4933E34B17A6}"/>
              </a:ext>
            </a:extLst>
          </p:cNvPr>
          <p:cNvSpPr txBox="1"/>
          <p:nvPr/>
        </p:nvSpPr>
        <p:spPr>
          <a:xfrm>
            <a:off x="4839158" y="1684484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59CC386A-AB8A-1AB3-F6B6-EF470857B582}"/>
              </a:ext>
            </a:extLst>
          </p:cNvPr>
          <p:cNvSpPr txBox="1"/>
          <p:nvPr/>
        </p:nvSpPr>
        <p:spPr>
          <a:xfrm>
            <a:off x="4839158" y="6379146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6BC9DF5-775E-C4F4-7503-5A96EB465508}"/>
              </a:ext>
            </a:extLst>
          </p:cNvPr>
          <p:cNvSpPr txBox="1"/>
          <p:nvPr/>
        </p:nvSpPr>
        <p:spPr>
          <a:xfrm>
            <a:off x="4828007" y="3368317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06675D5-27D4-E7AF-01D4-3D0E665E5ED5}"/>
              </a:ext>
            </a:extLst>
          </p:cNvPr>
          <p:cNvSpPr txBox="1"/>
          <p:nvPr/>
        </p:nvSpPr>
        <p:spPr>
          <a:xfrm>
            <a:off x="4828007" y="4739917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</a:t>
            </a: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F2F40D87-CD4F-6704-615A-A2F35FA50CF8}"/>
              </a:ext>
            </a:extLst>
          </p:cNvPr>
          <p:cNvCxnSpPr>
            <a:cxnSpLocks/>
          </p:cNvCxnSpPr>
          <p:nvPr/>
        </p:nvCxnSpPr>
        <p:spPr>
          <a:xfrm>
            <a:off x="315506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8659F4CD-386E-48DD-90F0-6DA6A102D75E}"/>
              </a:ext>
            </a:extLst>
          </p:cNvPr>
          <p:cNvCxnSpPr>
            <a:cxnSpLocks/>
          </p:cNvCxnSpPr>
          <p:nvPr/>
        </p:nvCxnSpPr>
        <p:spPr>
          <a:xfrm>
            <a:off x="315506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991592D-DF15-F10B-89D2-F33745865D12}"/>
              </a:ext>
            </a:extLst>
          </p:cNvPr>
          <p:cNvSpPr txBox="1"/>
          <p:nvPr/>
        </p:nvSpPr>
        <p:spPr>
          <a:xfrm>
            <a:off x="928705" y="8426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loads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7C455C26-D699-788B-3008-1900795CAFA3}"/>
              </a:ext>
            </a:extLst>
          </p:cNvPr>
          <p:cNvSpPr txBox="1"/>
          <p:nvPr/>
        </p:nvSpPr>
        <p:spPr>
          <a:xfrm>
            <a:off x="928705" y="12998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loads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0ECCEF02-98D6-6A34-3C9F-07B3BA1AD1EF}"/>
              </a:ext>
            </a:extLst>
          </p:cNvPr>
          <p:cNvCxnSpPr>
            <a:cxnSpLocks/>
          </p:cNvCxnSpPr>
          <p:nvPr/>
        </p:nvCxnSpPr>
        <p:spPr>
          <a:xfrm>
            <a:off x="2991798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799503EF-C540-2B49-C407-ACF25205A880}"/>
              </a:ext>
            </a:extLst>
          </p:cNvPr>
          <p:cNvCxnSpPr>
            <a:cxnSpLocks/>
          </p:cNvCxnSpPr>
          <p:nvPr/>
        </p:nvCxnSpPr>
        <p:spPr>
          <a:xfrm>
            <a:off x="2991798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C2B90F82-4E99-80B3-CEDE-18002A57864D}"/>
              </a:ext>
            </a:extLst>
          </p:cNvPr>
          <p:cNvSpPr txBox="1"/>
          <p:nvPr/>
        </p:nvSpPr>
        <p:spPr>
          <a:xfrm>
            <a:off x="3604997" y="8426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stores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8C9D771-DB05-B765-862C-CEE7D7CF7508}"/>
              </a:ext>
            </a:extLst>
          </p:cNvPr>
          <p:cNvSpPr txBox="1"/>
          <p:nvPr/>
        </p:nvSpPr>
        <p:spPr>
          <a:xfrm>
            <a:off x="3604997" y="12998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stores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BFD6A-C6D6-16C2-EB16-A26629E4F26C}"/>
              </a:ext>
            </a:extLst>
          </p:cNvPr>
          <p:cNvSpPr txBox="1"/>
          <p:nvPr/>
        </p:nvSpPr>
        <p:spPr>
          <a:xfrm>
            <a:off x="6708373" y="3977882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after three steps</a:t>
            </a:r>
          </a:p>
        </p:txBody>
      </p:sp>
    </p:spTree>
    <p:extLst>
      <p:ext uri="{BB962C8B-B14F-4D97-AF65-F5344CB8AC3E}">
        <p14:creationId xmlns:p14="http://schemas.microsoft.com/office/powerpoint/2010/main" val="54335530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8E7659-B455-FEE7-BBA0-A5DB1DA75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Starvation</a:t>
            </a:r>
            <a:r>
              <a:rPr lang="en-US" dirty="0"/>
              <a:t>: some processes can run in theory, but the </a:t>
            </a:r>
            <a:r>
              <a:rPr lang="en-US" dirty="0">
                <a:solidFill>
                  <a:srgbClr val="00B050"/>
                </a:solidFill>
              </a:rPr>
              <a:t>scheduler</a:t>
            </a:r>
            <a:r>
              <a:rPr lang="en-US" dirty="0"/>
              <a:t> continually selects other processes to run first.  Tied to </a:t>
            </a:r>
            <a:r>
              <a:rPr lang="en-US" dirty="0">
                <a:solidFill>
                  <a:srgbClr val="00B050"/>
                </a:solidFill>
              </a:rPr>
              <a:t>fairness</a:t>
            </a:r>
            <a:r>
              <a:rPr lang="en-US" dirty="0"/>
              <a:t> in scheduling.</a:t>
            </a:r>
          </a:p>
          <a:p>
            <a:r>
              <a:rPr lang="en-US" dirty="0">
                <a:solidFill>
                  <a:srgbClr val="FF0000"/>
                </a:solidFill>
              </a:rPr>
              <a:t>Deadlock</a:t>
            </a:r>
            <a:r>
              <a:rPr lang="en-US" dirty="0"/>
              <a:t>: no process can run because all are waiting for another process to change the state. The </a:t>
            </a:r>
            <a:r>
              <a:rPr lang="en-US" dirty="0">
                <a:solidFill>
                  <a:srgbClr val="00B050"/>
                </a:solidFill>
              </a:rPr>
              <a:t>scheduler</a:t>
            </a:r>
            <a:r>
              <a:rPr lang="en-US" dirty="0"/>
              <a:t> can’t help you now.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B3A153-A342-20D9-C80B-4FF4285B5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vs Starvation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7D0DB-9D40-04E4-62BF-51085C1D21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1913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648A1-C06C-A283-5D9E-593B5FEBF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66D26E-FBEF-4EF3-0D05-8642817A2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Livelock</a:t>
            </a:r>
            <a:r>
              <a:rPr lang="en-US" dirty="0"/>
              <a:t>: some processes continually change their state but don’t make progress (like polite people trying to pass one another in a narrow hallway).  The </a:t>
            </a:r>
            <a:r>
              <a:rPr lang="en-US" dirty="0">
                <a:solidFill>
                  <a:srgbClr val="00B050"/>
                </a:solidFill>
              </a:rPr>
              <a:t>scheduler</a:t>
            </a:r>
            <a:r>
              <a:rPr lang="en-US" dirty="0"/>
              <a:t> could fix this in theory.</a:t>
            </a:r>
          </a:p>
          <a:p>
            <a:r>
              <a:rPr lang="en-US" dirty="0">
                <a:solidFill>
                  <a:srgbClr val="FF0000"/>
                </a:solidFill>
              </a:rPr>
              <a:t>Deadlock</a:t>
            </a:r>
            <a:r>
              <a:rPr lang="en-US" dirty="0"/>
              <a:t>: no process can run because all are waiting for another process to change the state. The </a:t>
            </a:r>
            <a:r>
              <a:rPr lang="en-US" dirty="0">
                <a:solidFill>
                  <a:srgbClr val="00B050"/>
                </a:solidFill>
              </a:rPr>
              <a:t>scheduler</a:t>
            </a:r>
            <a:r>
              <a:rPr lang="en-US" dirty="0"/>
              <a:t> can’t help you now.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7BE527-5470-F11B-07F1-C94E70A6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vs </a:t>
            </a:r>
            <a:r>
              <a:rPr lang="en-US" dirty="0" err="1"/>
              <a:t>Livelock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835F0-9116-8895-60CB-5EC4B47174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0282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8821F9-C820-A747-BC10-009207C0E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Collection of </a:t>
            </a:r>
            <a:r>
              <a:rPr lang="en-US" sz="2800" dirty="0">
                <a:solidFill>
                  <a:srgbClr val="FF0000"/>
                </a:solidFill>
              </a:rPr>
              <a:t>resources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FF0000"/>
                </a:solidFill>
              </a:rPr>
              <a:t>threads</a:t>
            </a:r>
          </a:p>
          <a:p>
            <a:pPr lvl="1"/>
            <a:r>
              <a:rPr lang="en-US" sz="2400" dirty="0"/>
              <a:t>Examples of resources: I/O devices, GPUs, locks, buffers, slots in a buffer, …</a:t>
            </a:r>
          </a:p>
          <a:p>
            <a:r>
              <a:rPr lang="en-US" sz="2800" dirty="0">
                <a:solidFill>
                  <a:srgbClr val="00B050"/>
                </a:solidFill>
              </a:rPr>
              <a:t>Exclusive access</a:t>
            </a:r>
          </a:p>
          <a:p>
            <a:pPr lvl="1"/>
            <a:r>
              <a:rPr lang="en-US" sz="2800" dirty="0"/>
              <a:t>Only one thread can use a resource at a time</a:t>
            </a:r>
          </a:p>
          <a:p>
            <a:pPr lvl="1"/>
            <a:r>
              <a:rPr lang="en-US" sz="2800" dirty="0"/>
              <a:t>Protocol:</a:t>
            </a:r>
          </a:p>
          <a:p>
            <a:pPr marL="927100" lvl="2" indent="-457200">
              <a:buFont typeface="+mj-lt"/>
              <a:buAutoNum type="arabicPeriod"/>
            </a:pPr>
            <a:r>
              <a:rPr lang="en-US" sz="2400" dirty="0"/>
              <a:t>Thread </a:t>
            </a:r>
            <a:r>
              <a:rPr lang="en-US" sz="2400" dirty="0">
                <a:solidFill>
                  <a:srgbClr val="FF0000"/>
                </a:solidFill>
              </a:rPr>
              <a:t>acquires</a:t>
            </a:r>
            <a:r>
              <a:rPr lang="en-US" sz="2400" dirty="0"/>
              <a:t> resource</a:t>
            </a:r>
          </a:p>
          <a:p>
            <a:pPr marL="1098550" lvl="3" indent="-457200"/>
            <a:r>
              <a:rPr lang="en-US" sz="2400" dirty="0"/>
              <a:t>thread is blocked until resource is free</a:t>
            </a:r>
          </a:p>
          <a:p>
            <a:pPr marL="927100" lvl="2" indent="-457200">
              <a:buFont typeface="+mj-lt"/>
              <a:buAutoNum type="arabicPeriod"/>
            </a:pPr>
            <a:r>
              <a:rPr lang="en-US" sz="2400" dirty="0"/>
              <a:t>Thread </a:t>
            </a:r>
            <a:r>
              <a:rPr lang="en-US" sz="2400" dirty="0">
                <a:solidFill>
                  <a:srgbClr val="FF0000"/>
                </a:solidFill>
              </a:rPr>
              <a:t>holds</a:t>
            </a:r>
            <a:r>
              <a:rPr lang="en-US" sz="2400" dirty="0"/>
              <a:t> the resource</a:t>
            </a:r>
          </a:p>
          <a:p>
            <a:pPr marL="1098550" lvl="3" indent="-457200"/>
            <a:r>
              <a:rPr lang="en-US" sz="2400" dirty="0"/>
              <a:t>resource is allocated (not free) at this time</a:t>
            </a:r>
          </a:p>
          <a:p>
            <a:pPr marL="927100" lvl="2" indent="-457200">
              <a:buFont typeface="+mj-lt"/>
              <a:buAutoNum type="arabicPeriod"/>
            </a:pPr>
            <a:r>
              <a:rPr lang="en-US" sz="2400" dirty="0"/>
              <a:t>Thread </a:t>
            </a:r>
            <a:r>
              <a:rPr lang="en-US" sz="2400" dirty="0">
                <a:solidFill>
                  <a:srgbClr val="FF0000"/>
                </a:solidFill>
              </a:rPr>
              <a:t>releases</a:t>
            </a:r>
            <a:r>
              <a:rPr lang="en-US" sz="2400" dirty="0"/>
              <a:t> the resource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02847A-739F-2A4D-BE28-7EA01129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FADEB-0813-1547-9EA3-6DCC3E0F7F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8210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6544CA-CA81-5442-830A-2D8CEC9C3E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990600"/>
                <a:ext cx="8686800" cy="4922003"/>
              </a:xfrm>
            </p:spPr>
            <p:txBody>
              <a:bodyPr>
                <a:normAutofit fontScale="92500" lnSpcReduction="10000"/>
              </a:bodyPr>
              <a:lstStyle/>
              <a:p>
                <a:pPr marL="742950" indent="-742950"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00B050"/>
                    </a:solidFill>
                  </a:rPr>
                  <a:t>Mutual Exclusion</a:t>
                </a:r>
              </a:p>
              <a:p>
                <a:pPr marL="1028700" lvl="1" indent="-742950"/>
                <a:r>
                  <a:rPr lang="en-US" sz="2600" dirty="0"/>
                  <a:t>acquire() can block invoker until resource is free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US" sz="3200" dirty="0"/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00B050"/>
                    </a:solidFill>
                  </a:rPr>
                  <a:t>Hold &amp; wait</a:t>
                </a:r>
              </a:p>
              <a:p>
                <a:pPr marL="1028700" lvl="1" indent="-742950"/>
                <a:r>
                  <a:rPr lang="en-US" sz="2600" dirty="0"/>
                  <a:t>A thread can be blocked while holding resources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US" sz="2067" dirty="0"/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00B050"/>
                    </a:solidFill>
                  </a:rPr>
                  <a:t>No preemption</a:t>
                </a:r>
              </a:p>
              <a:p>
                <a:pPr marL="1028700" lvl="1" indent="-742950"/>
                <a:r>
                  <a:rPr lang="en-US" sz="2600" dirty="0"/>
                  <a:t>Allocated resources cannot be reclaimed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US" sz="3200" dirty="0"/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sz="3200" b="1" dirty="0">
                    <a:solidFill>
                      <a:srgbClr val="00B050"/>
                    </a:solidFill>
                  </a:rPr>
                  <a:t>Circular wait</a:t>
                </a:r>
              </a:p>
              <a:p>
                <a:pPr marL="1028700" lvl="1" indent="-742950"/>
                <a:r>
                  <a:rPr lang="en-US" sz="2600" dirty="0"/>
                  <a:t>Let</a:t>
                </a:r>
                <a:r>
                  <a:rPr lang="en-US" sz="2600" i="1" dirty="0"/>
                  <a:t> </a:t>
                </a:r>
                <a:r>
                  <a:rPr lang="en-US" sz="2600" dirty="0"/>
                  <a:t>T</a:t>
                </a:r>
                <a:r>
                  <a:rPr lang="en-US" sz="2600" baseline="-25000" dirty="0"/>
                  <a:t>i</a:t>
                </a:r>
                <a:r>
                  <a:rPr lang="en-US" sz="2600" i="1" dirty="0"/>
                  <a:t> </a:t>
                </a:r>
                <a:r>
                  <a:rPr lang="en-US" sz="2600" dirty="0">
                    <a:sym typeface="Wingdings" pitchFamily="2" charset="2"/>
                  </a:rPr>
                  <a:t></a:t>
                </a:r>
                <a:r>
                  <a:rPr lang="en-US" sz="2600" i="1" dirty="0">
                    <a:sym typeface="Wingdings" pitchFamily="2" charset="2"/>
                  </a:rPr>
                  <a:t> </a:t>
                </a:r>
                <a:r>
                  <a:rPr lang="en-US" sz="2600" dirty="0" err="1"/>
                  <a:t>T</a:t>
                </a:r>
                <a:r>
                  <a:rPr lang="en-US" sz="2600" baseline="-25000" dirty="0" err="1"/>
                  <a:t>j</a:t>
                </a:r>
                <a:r>
                  <a:rPr lang="en-US" sz="2600" i="1" dirty="0">
                    <a:sym typeface="Wingdings" pitchFamily="2" charset="2"/>
                  </a:rPr>
                  <a:t> </a:t>
                </a:r>
                <a:r>
                  <a:rPr lang="en-US" sz="2600" dirty="0">
                    <a:sym typeface="Wingdings" pitchFamily="2" charset="2"/>
                  </a:rPr>
                  <a:t>denote</a:t>
                </a:r>
                <a:r>
                  <a:rPr lang="en-US" sz="2600" i="1" dirty="0">
                    <a:sym typeface="Wingdings" pitchFamily="2" charset="2"/>
                  </a:rPr>
                  <a:t> “</a:t>
                </a:r>
                <a:r>
                  <a:rPr lang="en-US" sz="2600" dirty="0"/>
                  <a:t>T</a:t>
                </a:r>
                <a:r>
                  <a:rPr lang="en-US" sz="2600" baseline="-25000" dirty="0"/>
                  <a:t>i</a:t>
                </a:r>
                <a:r>
                  <a:rPr lang="en-US" sz="2600" i="1" dirty="0">
                    <a:sym typeface="Wingdings" pitchFamily="2" charset="2"/>
                  </a:rPr>
                  <a:t> waits for </a:t>
                </a:r>
                <a:r>
                  <a:rPr lang="en-US" sz="2600" dirty="0" err="1"/>
                  <a:t>T</a:t>
                </a:r>
                <a:r>
                  <a:rPr lang="en-US" sz="2600" baseline="-25000" dirty="0" err="1"/>
                  <a:t>j</a:t>
                </a:r>
                <a:r>
                  <a:rPr lang="en-US" sz="2600" i="1" dirty="0">
                    <a:sym typeface="Wingdings" pitchFamily="2" charset="2"/>
                  </a:rPr>
                  <a:t> to release a resource”.</a:t>
                </a:r>
              </a:p>
              <a:p>
                <a:pPr marL="1028700" lvl="1" indent="-742950"/>
                <a:r>
                  <a:rPr lang="en-US" sz="2600" dirty="0">
                    <a:sym typeface="Wingdings" pitchFamily="2" charset="2"/>
                  </a:rPr>
                  <a:t>Then</a:t>
                </a:r>
                <a:r>
                  <a:rPr lang="en-US" sz="35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∃</m:t>
                    </m:r>
                    <m:r>
                      <m:rPr>
                        <m:nor/>
                      </m:rPr>
                      <a:rPr lang="en-US" sz="2600" dirty="0"/>
                      <m:t>T</m:t>
                    </m:r>
                    <m:r>
                      <m:rPr>
                        <m:nor/>
                      </m:rPr>
                      <a:rPr lang="en-US" sz="2600" baseline="-25000" dirty="0"/>
                      <m:t>1</m:t>
                    </m:r>
                  </m:oMath>
                </a14:m>
                <a:r>
                  <a:rPr lang="en-US" sz="2600" dirty="0"/>
                  <a:t>, … T</a:t>
                </a:r>
                <a:r>
                  <a:rPr lang="en-US" sz="2600" baseline="-25000" dirty="0"/>
                  <a:t>n</a:t>
                </a:r>
                <a:r>
                  <a:rPr lang="en-US" sz="2600" dirty="0"/>
                  <a:t> : T</a:t>
                </a:r>
                <a:r>
                  <a:rPr lang="en-US" sz="2600" baseline="-25000" dirty="0"/>
                  <a:t>1</a:t>
                </a:r>
                <a:r>
                  <a:rPr lang="en-US" sz="2600" dirty="0"/>
                  <a:t> </a:t>
                </a:r>
                <a:r>
                  <a:rPr lang="en-US" sz="2600" dirty="0">
                    <a:sym typeface="Wingdings" pitchFamily="2" charset="2"/>
                  </a:rPr>
                  <a:t> T</a:t>
                </a:r>
                <a:r>
                  <a:rPr lang="en-US" sz="2600" baseline="-25000" dirty="0">
                    <a:sym typeface="Wingdings" pitchFamily="2" charset="2"/>
                  </a:rPr>
                  <a:t>2</a:t>
                </a:r>
                <a:r>
                  <a:rPr lang="en-US" sz="2600" dirty="0">
                    <a:sym typeface="Wingdings" pitchFamily="2" charset="2"/>
                  </a:rPr>
                  <a:t>  …  T</a:t>
                </a:r>
                <a:r>
                  <a:rPr lang="en-US" sz="2600" baseline="-25000" dirty="0">
                    <a:sym typeface="Wingdings" pitchFamily="2" charset="2"/>
                  </a:rPr>
                  <a:t>n</a:t>
                </a:r>
                <a:r>
                  <a:rPr lang="en-US" sz="2600" dirty="0">
                    <a:sym typeface="Wingdings" pitchFamily="2" charset="2"/>
                  </a:rPr>
                  <a:t>  T</a:t>
                </a:r>
                <a:r>
                  <a:rPr lang="en-US" sz="2600" baseline="-25000" dirty="0"/>
                  <a:t>1</a:t>
                </a:r>
                <a:endParaRPr lang="en-US" sz="26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6544CA-CA81-5442-830A-2D8CEC9C3E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90600"/>
                <a:ext cx="8686800" cy="4922003"/>
              </a:xfrm>
              <a:blipFill>
                <a:blip r:embed="rId2"/>
                <a:stretch>
                  <a:fillRect l="-1898" t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C842BB0-B79F-FA41-A50B-2765B3D0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Necessary Conditions for Deadlock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43DF-BE0D-D042-92D6-9718974D51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E297B-9AB4-144A-ADD9-CBCC3B50C362}"/>
              </a:ext>
            </a:extLst>
          </p:cNvPr>
          <p:cNvSpPr txBox="1"/>
          <p:nvPr/>
        </p:nvSpPr>
        <p:spPr>
          <a:xfrm>
            <a:off x="6122370" y="759767"/>
            <a:ext cx="2998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Edward Coffman 1971</a:t>
            </a:r>
          </a:p>
        </p:txBody>
      </p:sp>
    </p:spTree>
    <p:extLst>
      <p:ext uri="{BB962C8B-B14F-4D97-AF65-F5344CB8AC3E}">
        <p14:creationId xmlns:p14="http://schemas.microsoft.com/office/powerpoint/2010/main" val="101248395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82A9B-19AE-29C7-3E0A-2B4916B03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44CF61-A25C-56CF-7ECC-9B7C531D3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Mutual Exclusion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FB101-BD18-64A1-AF32-48E49C8448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CA413-E056-2A19-28CA-432E7604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1139064"/>
            <a:ext cx="6140333" cy="5114293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F742AFDA-303B-921C-431B-2ED154C286EB}"/>
              </a:ext>
            </a:extLst>
          </p:cNvPr>
          <p:cNvSpPr/>
          <p:nvPr/>
        </p:nvSpPr>
        <p:spPr>
          <a:xfrm>
            <a:off x="4855984" y="3274017"/>
            <a:ext cx="3448374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Mutual exclusion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F122885-EAE9-6A6F-D1E2-89D61E39A048}"/>
              </a:ext>
            </a:extLst>
          </p:cNvPr>
          <p:cNvSpPr/>
          <p:nvPr/>
        </p:nvSpPr>
        <p:spPr>
          <a:xfrm>
            <a:off x="5235692" y="4149671"/>
            <a:ext cx="3448374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Mutual exclusion</a:t>
            </a:r>
          </a:p>
        </p:txBody>
      </p:sp>
    </p:spTree>
    <p:extLst>
      <p:ext uri="{BB962C8B-B14F-4D97-AF65-F5344CB8AC3E}">
        <p14:creationId xmlns:p14="http://schemas.microsoft.com/office/powerpoint/2010/main" val="224775508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61B86-79B5-F0D5-9F67-1028AE5F4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17077B-5100-1081-6902-470050A9B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Hold &amp; Wait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BAC98-32F5-CB6E-5859-7B373059D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98077-2294-FBCF-F95A-4C6035834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1139064"/>
            <a:ext cx="6140333" cy="5114293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0CB40860-CEAA-6867-4D3C-70DB8054C435}"/>
              </a:ext>
            </a:extLst>
          </p:cNvPr>
          <p:cNvSpPr/>
          <p:nvPr/>
        </p:nvSpPr>
        <p:spPr>
          <a:xfrm>
            <a:off x="5382927" y="3516575"/>
            <a:ext cx="3448374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Thread holds a1.lock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B478165A-9A4E-AA40-59A3-E68AD205EEBB}"/>
              </a:ext>
            </a:extLst>
          </p:cNvPr>
          <p:cNvSpPr/>
          <p:nvPr/>
        </p:nvSpPr>
        <p:spPr>
          <a:xfrm>
            <a:off x="5235692" y="4149671"/>
            <a:ext cx="3448374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Threads wants a2.lock</a:t>
            </a:r>
          </a:p>
        </p:txBody>
      </p:sp>
    </p:spTree>
    <p:extLst>
      <p:ext uri="{BB962C8B-B14F-4D97-AF65-F5344CB8AC3E}">
        <p14:creationId xmlns:p14="http://schemas.microsoft.com/office/powerpoint/2010/main" val="216405344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5FF83-E94D-84F1-B93B-141E2030E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80865C-9AC2-98B1-B7E0-C44BF900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 Preemption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2E4D9-297D-5725-744F-62B755703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69A5B-49F6-3C0A-39D3-4AFE53425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1139064"/>
            <a:ext cx="6140333" cy="5114293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8C15D8E3-C650-DBCC-6277-F6A4B1DFE915}"/>
              </a:ext>
            </a:extLst>
          </p:cNvPr>
          <p:cNvSpPr/>
          <p:nvPr/>
        </p:nvSpPr>
        <p:spPr>
          <a:xfrm>
            <a:off x="4855983" y="4965666"/>
            <a:ext cx="4117535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Only holder can release lock</a:t>
            </a:r>
          </a:p>
        </p:txBody>
      </p:sp>
    </p:spTree>
    <p:extLst>
      <p:ext uri="{BB962C8B-B14F-4D97-AF65-F5344CB8AC3E}">
        <p14:creationId xmlns:p14="http://schemas.microsoft.com/office/powerpoint/2010/main" val="1142551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9330E-A148-6A5D-081E-9AAD8D75A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A4464A-A3A6-0DE5-48C9-8DB7BBCF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Circular Wait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E593D-82ED-BF5E-BEA5-B14D371C9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BBFFD-E0C5-8F5F-2374-43D00A492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1139064"/>
            <a:ext cx="6140333" cy="5114293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187A2F1F-8714-760F-E900-708E3F549BC9}"/>
              </a:ext>
            </a:extLst>
          </p:cNvPr>
          <p:cNvSpPr/>
          <p:nvPr/>
        </p:nvSpPr>
        <p:spPr>
          <a:xfrm>
            <a:off x="3902837" y="5663089"/>
            <a:ext cx="3334871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Circular wait conditions</a:t>
            </a:r>
          </a:p>
        </p:txBody>
      </p:sp>
    </p:spTree>
    <p:extLst>
      <p:ext uri="{BB962C8B-B14F-4D97-AF65-F5344CB8AC3E}">
        <p14:creationId xmlns:p14="http://schemas.microsoft.com/office/powerpoint/2010/main" val="273799483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FBBC89-9428-7245-AD98-8EA975456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>
                <a:solidFill>
                  <a:srgbClr val="FF0000"/>
                </a:solidFill>
              </a:rPr>
              <a:t>Prevention</a:t>
            </a:r>
            <a:r>
              <a:rPr lang="en-US" sz="3200" dirty="0">
                <a:solidFill>
                  <a:srgbClr val="FF0000"/>
                </a:solidFill>
              </a:rPr>
              <a:t>:  </a:t>
            </a:r>
            <a:r>
              <a:rPr lang="en-US" sz="3200" dirty="0">
                <a:solidFill>
                  <a:srgbClr val="00B050"/>
                </a:solidFill>
              </a:rPr>
              <a:t>Programmer</a:t>
            </a:r>
            <a:r>
              <a:rPr lang="en-US" sz="3200" dirty="0"/>
              <a:t> ensures that at least one of the necessary conditions cannot hold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u="sng" dirty="0">
                <a:solidFill>
                  <a:srgbClr val="FF0000"/>
                </a:solidFill>
              </a:rPr>
              <a:t>Avoidance</a:t>
            </a:r>
            <a:r>
              <a:rPr lang="en-US" sz="3200" dirty="0">
                <a:solidFill>
                  <a:srgbClr val="FF0000"/>
                </a:solidFill>
              </a:rPr>
              <a:t>:  </a:t>
            </a:r>
            <a:r>
              <a:rPr lang="en-US" sz="3200" dirty="0">
                <a:solidFill>
                  <a:srgbClr val="00B050"/>
                </a:solidFill>
              </a:rPr>
              <a:t>Scheduler</a:t>
            </a:r>
            <a:r>
              <a:rPr lang="en-US" sz="3200" dirty="0"/>
              <a:t> avoids deadlock scenarios (for example, by executing one thread at a time)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u="sng" dirty="0">
                <a:solidFill>
                  <a:srgbClr val="FF0000"/>
                </a:solidFill>
              </a:rPr>
              <a:t>Detect and Recover</a:t>
            </a:r>
            <a:r>
              <a:rPr lang="en-US" sz="3200" dirty="0">
                <a:solidFill>
                  <a:srgbClr val="FF0000"/>
                </a:solidFill>
              </a:rPr>
              <a:t>:  </a:t>
            </a:r>
            <a:r>
              <a:rPr lang="en-US" sz="3200" dirty="0">
                <a:solidFill>
                  <a:srgbClr val="002060"/>
                </a:solidFill>
              </a:rPr>
              <a:t>Allow deadlocks to happen.  Detect them and recover in some way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CA6CE7-7DB5-F64C-9445-3E4F449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ways to deal with deadlock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522D6-9575-8B47-B84B-68ED2EE99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412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5C5E3-E349-C650-9098-9DEFCF6A3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8B3B-9A13-D216-711F-5628069F61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Deadlock</a:t>
            </a:r>
            <a:br>
              <a:rPr lang="en-US" dirty="0"/>
            </a:br>
            <a:r>
              <a:rPr lang="en-US" dirty="0"/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4155642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16DAB-1081-B186-C69F-BCCC509AF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B21994-2045-D7F2-AC5F-5DA02B40C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00" y="-29990"/>
            <a:ext cx="4736567" cy="887417"/>
          </a:xfrm>
        </p:spPr>
        <p:txBody>
          <a:bodyPr/>
          <a:lstStyle/>
          <a:p>
            <a:r>
              <a:rPr lang="en-US" dirty="0"/>
              <a:t>State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64C08-C4DE-E43D-65AC-666087BA6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9F9498-630C-501C-08AB-70E033A87ADB}"/>
              </a:ext>
            </a:extLst>
          </p:cNvPr>
          <p:cNvSpPr txBox="1"/>
          <p:nvPr/>
        </p:nvSpPr>
        <p:spPr>
          <a:xfrm>
            <a:off x="7091704" y="103183"/>
            <a:ext cx="188092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Load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Push 1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2-ary +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shared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BC0CF95-E4CB-A504-1DBF-4A624E0BBEF2}"/>
              </a:ext>
            </a:extLst>
          </p:cNvPr>
          <p:cNvSpPr txBox="1"/>
          <p:nvPr/>
        </p:nvSpPr>
        <p:spPr>
          <a:xfrm>
            <a:off x="4839158" y="6379146"/>
            <a:ext cx="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20AAED-6CA4-1046-1D71-91A5B5FCDFDB}"/>
              </a:ext>
            </a:extLst>
          </p:cNvPr>
          <p:cNvGrpSpPr/>
          <p:nvPr/>
        </p:nvGrpSpPr>
        <p:grpSpPr>
          <a:xfrm>
            <a:off x="112771" y="1684484"/>
            <a:ext cx="8908212" cy="4999690"/>
            <a:chOff x="112771" y="1684484"/>
            <a:chExt cx="8908212" cy="499969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1467846-0A49-DE5C-564E-EE8F4E23CCC6}"/>
                </a:ext>
              </a:extLst>
            </p:cNvPr>
            <p:cNvSpPr/>
            <p:nvPr/>
          </p:nvSpPr>
          <p:spPr>
            <a:xfrm>
              <a:off x="112771" y="3977882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2136C8-0E0B-EABF-175B-E41A2DE40B2C}"/>
                </a:ext>
              </a:extLst>
            </p:cNvPr>
            <p:cNvSpPr/>
            <p:nvPr/>
          </p:nvSpPr>
          <p:spPr>
            <a:xfrm>
              <a:off x="1657895" y="2950280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E96D49-EC4A-B1D8-1FD2-153CAC47B31A}"/>
                </a:ext>
              </a:extLst>
            </p:cNvPr>
            <p:cNvSpPr/>
            <p:nvPr/>
          </p:nvSpPr>
          <p:spPr>
            <a:xfrm>
              <a:off x="1657894" y="5006503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0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8C767E3-42BE-4B00-23B2-99DA7BF03C99}"/>
                </a:ext>
              </a:extLst>
            </p:cNvPr>
            <p:cNvCxnSpPr>
              <a:cxnSpLocks/>
              <a:stCxn id="6" idx="7"/>
              <a:endCxn id="11" idx="3"/>
            </p:cNvCxnSpPr>
            <p:nvPr/>
          </p:nvCxnSpPr>
          <p:spPr>
            <a:xfrm flipV="1">
              <a:off x="1338180" y="3467778"/>
              <a:ext cx="529962" cy="598893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9068CAC-B287-BB8E-DE0B-8610751A42A2}"/>
                </a:ext>
              </a:extLst>
            </p:cNvPr>
            <p:cNvCxnSpPr>
              <a:cxnSpLocks/>
              <a:stCxn id="6" idx="5"/>
              <a:endCxn id="12" idx="1"/>
            </p:cNvCxnSpPr>
            <p:nvPr/>
          </p:nvCxnSpPr>
          <p:spPr>
            <a:xfrm>
              <a:off x="1338180" y="4495380"/>
              <a:ext cx="529961" cy="599912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BE888B8-2AD5-2EE8-0617-E60D41CE15D2}"/>
                </a:ext>
              </a:extLst>
            </p:cNvPr>
            <p:cNvSpPr/>
            <p:nvPr/>
          </p:nvSpPr>
          <p:spPr>
            <a:xfrm>
              <a:off x="3253786" y="3977882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0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3455A59-E8AA-B768-17F4-DCD8A133B3D7}"/>
                </a:ext>
              </a:extLst>
            </p:cNvPr>
            <p:cNvCxnSpPr>
              <a:cxnSpLocks/>
              <a:stCxn id="11" idx="5"/>
            </p:cNvCxnSpPr>
            <p:nvPr/>
          </p:nvCxnSpPr>
          <p:spPr>
            <a:xfrm>
              <a:off x="2883304" y="3467778"/>
              <a:ext cx="652435" cy="598893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BE374C3-EA9D-648F-38B0-B4E94115B36B}"/>
                </a:ext>
              </a:extLst>
            </p:cNvPr>
            <p:cNvCxnSpPr>
              <a:cxnSpLocks/>
              <a:stCxn id="12" idx="7"/>
            </p:cNvCxnSpPr>
            <p:nvPr/>
          </p:nvCxnSpPr>
          <p:spPr>
            <a:xfrm flipV="1">
              <a:off x="2883303" y="4495380"/>
              <a:ext cx="652436" cy="599912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4C47DBF-42E0-3E6D-1955-CB114B3652CE}"/>
                </a:ext>
              </a:extLst>
            </p:cNvPr>
            <p:cNvSpPr/>
            <p:nvPr/>
          </p:nvSpPr>
          <p:spPr>
            <a:xfrm>
              <a:off x="5374526" y="1855576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1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959F084-841C-1700-1617-38ED7A886A35}"/>
                </a:ext>
              </a:extLst>
            </p:cNvPr>
            <p:cNvSpPr/>
            <p:nvPr/>
          </p:nvSpPr>
          <p:spPr>
            <a:xfrm>
              <a:off x="5374526" y="6077887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47EB8BC-2C4C-0D99-0F00-B6DDAD6D084D}"/>
                </a:ext>
              </a:extLst>
            </p:cNvPr>
            <p:cNvCxnSpPr>
              <a:cxnSpLocks/>
              <a:stCxn id="25" idx="7"/>
              <a:endCxn id="79" idx="3"/>
            </p:cNvCxnSpPr>
            <p:nvPr/>
          </p:nvCxnSpPr>
          <p:spPr>
            <a:xfrm flipV="1">
              <a:off x="4479195" y="3536375"/>
              <a:ext cx="1105577" cy="530296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31BDE9C-3F43-95CE-30A7-A6D3A8F0B215}"/>
                </a:ext>
              </a:extLst>
            </p:cNvPr>
            <p:cNvSpPr/>
            <p:nvPr/>
          </p:nvSpPr>
          <p:spPr>
            <a:xfrm>
              <a:off x="7582829" y="4969920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2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6BC870A-3A53-52A7-358F-08A96127DCED}"/>
                </a:ext>
              </a:extLst>
            </p:cNvPr>
            <p:cNvCxnSpPr>
              <a:cxnSpLocks/>
              <a:stCxn id="38" idx="5"/>
              <a:endCxn id="44" idx="1"/>
            </p:cNvCxnSpPr>
            <p:nvPr/>
          </p:nvCxnSpPr>
          <p:spPr>
            <a:xfrm>
              <a:off x="6599935" y="2373074"/>
              <a:ext cx="1193141" cy="2685635"/>
            </a:xfrm>
            <a:prstGeom prst="straightConnector1">
              <a:avLst/>
            </a:prstGeom>
            <a:ln w="50800">
              <a:solidFill>
                <a:schemeClr val="accent2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CBC7FB0-2C9B-F95C-7017-6C4AD34E7C80}"/>
                </a:ext>
              </a:extLst>
            </p:cNvPr>
            <p:cNvCxnSpPr>
              <a:cxnSpLocks/>
              <a:stCxn id="39" idx="7"/>
              <a:endCxn id="44" idx="3"/>
            </p:cNvCxnSpPr>
            <p:nvPr/>
          </p:nvCxnSpPr>
          <p:spPr>
            <a:xfrm flipV="1">
              <a:off x="6599935" y="5487418"/>
              <a:ext cx="1193141" cy="679258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A4A0124-15CC-C665-C53F-45488C620EEB}"/>
                </a:ext>
              </a:extLst>
            </p:cNvPr>
            <p:cNvSpPr/>
            <p:nvPr/>
          </p:nvSpPr>
          <p:spPr>
            <a:xfrm>
              <a:off x="3253786" y="1855883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8B6E7AE-EED0-718F-C736-1DCE29242FF9}"/>
                </a:ext>
              </a:extLst>
            </p:cNvPr>
            <p:cNvCxnSpPr>
              <a:cxnSpLocks/>
              <a:stCxn id="11" idx="7"/>
            </p:cNvCxnSpPr>
            <p:nvPr/>
          </p:nvCxnSpPr>
          <p:spPr>
            <a:xfrm flipV="1">
              <a:off x="2883304" y="2373381"/>
              <a:ext cx="652435" cy="665688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4F4257A-6158-BF5F-1FB9-8CA0DD50C3D2}"/>
                </a:ext>
              </a:extLst>
            </p:cNvPr>
            <p:cNvSpPr/>
            <p:nvPr/>
          </p:nvSpPr>
          <p:spPr>
            <a:xfrm>
              <a:off x="3338390" y="6077887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DF1075F-6238-C4B9-DC83-0A6240FDB835}"/>
                </a:ext>
              </a:extLst>
            </p:cNvPr>
            <p:cNvCxnSpPr>
              <a:cxnSpLocks/>
              <a:stCxn id="12" idx="5"/>
              <a:endCxn id="55" idx="1"/>
            </p:cNvCxnSpPr>
            <p:nvPr/>
          </p:nvCxnSpPr>
          <p:spPr>
            <a:xfrm>
              <a:off x="2883303" y="5524001"/>
              <a:ext cx="665334" cy="642675"/>
            </a:xfrm>
            <a:prstGeom prst="straightConnector1">
              <a:avLst/>
            </a:prstGeom>
            <a:ln w="50800">
              <a:solidFill>
                <a:schemeClr val="accent2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ED7C572-FE6B-A8E9-E118-483C2C39A59D}"/>
                </a:ext>
              </a:extLst>
            </p:cNvPr>
            <p:cNvCxnSpPr>
              <a:cxnSpLocks/>
              <a:stCxn id="53" idx="6"/>
              <a:endCxn id="38" idx="2"/>
            </p:cNvCxnSpPr>
            <p:nvPr/>
          </p:nvCxnSpPr>
          <p:spPr>
            <a:xfrm flipV="1">
              <a:off x="4689442" y="2158720"/>
              <a:ext cx="685084" cy="307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99DDF24-84BD-D9CF-9610-3F20C81B51F8}"/>
                </a:ext>
              </a:extLst>
            </p:cNvPr>
            <p:cNvCxnSpPr>
              <a:cxnSpLocks/>
              <a:stCxn id="55" idx="6"/>
              <a:endCxn id="39" idx="2"/>
            </p:cNvCxnSpPr>
            <p:nvPr/>
          </p:nvCxnSpPr>
          <p:spPr>
            <a:xfrm>
              <a:off x="4774046" y="6381031"/>
              <a:ext cx="600480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405ED05-B890-0B7A-CDAA-D6B12686DF90}"/>
                </a:ext>
              </a:extLst>
            </p:cNvPr>
            <p:cNvSpPr/>
            <p:nvPr/>
          </p:nvSpPr>
          <p:spPr>
            <a:xfrm>
              <a:off x="7585327" y="3017639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1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A564B0C-BA87-0079-33F6-93465B95041F}"/>
                </a:ext>
              </a:extLst>
            </p:cNvPr>
            <p:cNvSpPr/>
            <p:nvPr/>
          </p:nvSpPr>
          <p:spPr>
            <a:xfrm>
              <a:off x="5374525" y="3018877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1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BBA8CCC-3D3C-139C-BAE0-209F3C6CEDED}"/>
                </a:ext>
              </a:extLst>
            </p:cNvPr>
            <p:cNvSpPr/>
            <p:nvPr/>
          </p:nvSpPr>
          <p:spPr>
            <a:xfrm>
              <a:off x="5372027" y="4969920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8717161-78DE-B020-0905-4189A18E5811}"/>
                </a:ext>
              </a:extLst>
            </p:cNvPr>
            <p:cNvCxnSpPr>
              <a:cxnSpLocks/>
              <a:stCxn id="25" idx="5"/>
              <a:endCxn id="80" idx="1"/>
            </p:cNvCxnSpPr>
            <p:nvPr/>
          </p:nvCxnSpPr>
          <p:spPr>
            <a:xfrm>
              <a:off x="4479195" y="4495380"/>
              <a:ext cx="1103079" cy="563329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BEAD163-D6B9-CC80-7B64-1CFA71E683F9}"/>
                </a:ext>
              </a:extLst>
            </p:cNvPr>
            <p:cNvCxnSpPr>
              <a:cxnSpLocks/>
              <a:stCxn id="79" idx="6"/>
              <a:endCxn id="78" idx="2"/>
            </p:cNvCxnSpPr>
            <p:nvPr/>
          </p:nvCxnSpPr>
          <p:spPr>
            <a:xfrm flipV="1">
              <a:off x="6810181" y="3320783"/>
              <a:ext cx="775146" cy="1238"/>
            </a:xfrm>
            <a:prstGeom prst="straightConnector1">
              <a:avLst/>
            </a:prstGeom>
            <a:ln w="50800">
              <a:solidFill>
                <a:schemeClr val="accent2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875C2BD-8923-7BA6-8188-18CF6FD4F4D6}"/>
                </a:ext>
              </a:extLst>
            </p:cNvPr>
            <p:cNvCxnSpPr>
              <a:cxnSpLocks/>
              <a:stCxn id="80" idx="7"/>
              <a:endCxn id="78" idx="3"/>
            </p:cNvCxnSpPr>
            <p:nvPr/>
          </p:nvCxnSpPr>
          <p:spPr>
            <a:xfrm flipV="1">
              <a:off x="6597436" y="3535137"/>
              <a:ext cx="1198138" cy="1523572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F732A621-0A86-B59F-2777-46D7F18BC64A}"/>
                </a:ext>
              </a:extLst>
            </p:cNvPr>
            <p:cNvSpPr txBox="1"/>
            <p:nvPr/>
          </p:nvSpPr>
          <p:spPr>
            <a:xfrm>
              <a:off x="1203682" y="3479829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L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07298D7C-C00D-F126-E41A-9B156CCC1F91}"/>
                </a:ext>
              </a:extLst>
            </p:cNvPr>
            <p:cNvSpPr txBox="1"/>
            <p:nvPr/>
          </p:nvSpPr>
          <p:spPr>
            <a:xfrm>
              <a:off x="1203682" y="4617254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L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6F887F7-2D32-7784-FA9E-5A9A6D33F298}"/>
                </a:ext>
              </a:extLst>
            </p:cNvPr>
            <p:cNvSpPr txBox="1"/>
            <p:nvPr/>
          </p:nvSpPr>
          <p:spPr>
            <a:xfrm>
              <a:off x="2806184" y="2420464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2C38E16-768E-5273-CB35-D52E1417A78D}"/>
                </a:ext>
              </a:extLst>
            </p:cNvPr>
            <p:cNvSpPr txBox="1"/>
            <p:nvPr/>
          </p:nvSpPr>
          <p:spPr>
            <a:xfrm>
              <a:off x="2774287" y="5665468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F4E9B616-7E70-EC78-C648-49298E050466}"/>
                </a:ext>
              </a:extLst>
            </p:cNvPr>
            <p:cNvSpPr txBox="1"/>
            <p:nvPr/>
          </p:nvSpPr>
          <p:spPr>
            <a:xfrm>
              <a:off x="2774287" y="4583800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L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32B25139-4E7C-08EC-B48F-F9009CB3772B}"/>
                </a:ext>
              </a:extLst>
            </p:cNvPr>
            <p:cNvSpPr txBox="1"/>
            <p:nvPr/>
          </p:nvSpPr>
          <p:spPr>
            <a:xfrm>
              <a:off x="2774287" y="3502132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L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845A1427-B546-937F-435B-02B44F23B68D}"/>
                </a:ext>
              </a:extLst>
            </p:cNvPr>
            <p:cNvSpPr txBox="1"/>
            <p:nvPr/>
          </p:nvSpPr>
          <p:spPr>
            <a:xfrm>
              <a:off x="4839158" y="1684484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L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33DEDFFA-AAA5-46CC-3671-7CB84D8A2B1C}"/>
                </a:ext>
              </a:extLst>
            </p:cNvPr>
            <p:cNvSpPr txBox="1"/>
            <p:nvPr/>
          </p:nvSpPr>
          <p:spPr>
            <a:xfrm>
              <a:off x="4828007" y="3368317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496476A1-DBB1-98C9-AE73-9E1CC8BE0ED7}"/>
                </a:ext>
              </a:extLst>
            </p:cNvPr>
            <p:cNvSpPr txBox="1"/>
            <p:nvPr/>
          </p:nvSpPr>
          <p:spPr>
            <a:xfrm>
              <a:off x="4828007" y="4739917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DB2AB8C2-308F-21C7-488D-2FD83357F16A}"/>
                </a:ext>
              </a:extLst>
            </p:cNvPr>
            <p:cNvSpPr txBox="1"/>
            <p:nvPr/>
          </p:nvSpPr>
          <p:spPr>
            <a:xfrm>
              <a:off x="6701009" y="2285126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6EEF6B11-2CFF-C4A9-DE0D-AEC5B289B8A3}"/>
                </a:ext>
              </a:extLst>
            </p:cNvPr>
            <p:cNvSpPr txBox="1"/>
            <p:nvPr/>
          </p:nvSpPr>
          <p:spPr>
            <a:xfrm>
              <a:off x="7091704" y="2855360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D3F5E7B-1FE0-FF8E-50C4-50DE824159FF}"/>
                </a:ext>
              </a:extLst>
            </p:cNvPr>
            <p:cNvSpPr txBox="1"/>
            <p:nvPr/>
          </p:nvSpPr>
          <p:spPr>
            <a:xfrm>
              <a:off x="6868680" y="4617252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86568F73-D2B6-9951-9335-57CD48D3498A}"/>
                </a:ext>
              </a:extLst>
            </p:cNvPr>
            <p:cNvSpPr txBox="1"/>
            <p:nvPr/>
          </p:nvSpPr>
          <p:spPr>
            <a:xfrm>
              <a:off x="7136309" y="5810432"/>
              <a:ext cx="38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</a:t>
              </a:r>
            </a:p>
          </p:txBody>
        </p:sp>
      </p:grp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ED6CE471-276F-32BD-B420-E5B94980AF20}"/>
              </a:ext>
            </a:extLst>
          </p:cNvPr>
          <p:cNvCxnSpPr>
            <a:cxnSpLocks/>
          </p:cNvCxnSpPr>
          <p:nvPr/>
        </p:nvCxnSpPr>
        <p:spPr>
          <a:xfrm>
            <a:off x="315506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59A9FAC8-AFFA-64BF-CBA3-01A9D41EFD10}"/>
              </a:ext>
            </a:extLst>
          </p:cNvPr>
          <p:cNvCxnSpPr>
            <a:cxnSpLocks/>
          </p:cNvCxnSpPr>
          <p:nvPr/>
        </p:nvCxnSpPr>
        <p:spPr>
          <a:xfrm>
            <a:off x="315506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3245BEA7-FF74-726A-E3BE-1E78395A7855}"/>
              </a:ext>
            </a:extLst>
          </p:cNvPr>
          <p:cNvSpPr txBox="1"/>
          <p:nvPr/>
        </p:nvSpPr>
        <p:spPr>
          <a:xfrm>
            <a:off x="928705" y="8426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loads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47E4B6F5-5212-C4ED-0051-EEED95F622E5}"/>
              </a:ext>
            </a:extLst>
          </p:cNvPr>
          <p:cNvSpPr txBox="1"/>
          <p:nvPr/>
        </p:nvSpPr>
        <p:spPr>
          <a:xfrm>
            <a:off x="928705" y="129985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loads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A6097AF1-91E2-7468-5427-EC84AC31E385}"/>
              </a:ext>
            </a:extLst>
          </p:cNvPr>
          <p:cNvCxnSpPr>
            <a:cxnSpLocks/>
          </p:cNvCxnSpPr>
          <p:nvPr/>
        </p:nvCxnSpPr>
        <p:spPr>
          <a:xfrm>
            <a:off x="2991798" y="1541838"/>
            <a:ext cx="546360" cy="8333"/>
          </a:xfrm>
          <a:prstGeom prst="straightConnector1">
            <a:avLst/>
          </a:prstGeom>
          <a:ln w="50800">
            <a:solidFill>
              <a:schemeClr val="accent2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64C56812-3A66-6F11-BB72-E074F7178187}"/>
              </a:ext>
            </a:extLst>
          </p:cNvPr>
          <p:cNvCxnSpPr>
            <a:cxnSpLocks/>
          </p:cNvCxnSpPr>
          <p:nvPr/>
        </p:nvCxnSpPr>
        <p:spPr>
          <a:xfrm>
            <a:off x="2991798" y="1073487"/>
            <a:ext cx="554879" cy="846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54817BB8-CCF5-7080-A504-AF708AB6A538}"/>
              </a:ext>
            </a:extLst>
          </p:cNvPr>
          <p:cNvSpPr txBox="1"/>
          <p:nvPr/>
        </p:nvSpPr>
        <p:spPr>
          <a:xfrm>
            <a:off x="3604997" y="8426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thread 1 stores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8CD1F71-B3E5-548A-E5CD-DD39318F1710}"/>
              </a:ext>
            </a:extLst>
          </p:cNvPr>
          <p:cNvSpPr txBox="1"/>
          <p:nvPr/>
        </p:nvSpPr>
        <p:spPr>
          <a:xfrm>
            <a:off x="3604997" y="129985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thread 2 stores</a:t>
            </a:r>
          </a:p>
        </p:txBody>
      </p:sp>
    </p:spTree>
    <p:extLst>
      <p:ext uri="{BB962C8B-B14F-4D97-AF65-F5344CB8AC3E}">
        <p14:creationId xmlns:p14="http://schemas.microsoft.com/office/powerpoint/2010/main" val="34724835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5977B-7908-495D-6266-7C2AC15CA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ADBFD6-0797-EF20-FAB3-F05443B7F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92200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rgbClr val="00B050"/>
                </a:solidFill>
              </a:rPr>
              <a:t>Mutual Exclusion</a:t>
            </a:r>
            <a:endParaRPr lang="en-US" sz="3200" dirty="0"/>
          </a:p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rgbClr val="00B050"/>
                </a:solidFill>
              </a:rPr>
              <a:t>Hold &amp; wait</a:t>
            </a:r>
            <a:endParaRPr lang="en-US" sz="2067" dirty="0"/>
          </a:p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rgbClr val="00B050"/>
                </a:solidFill>
              </a:rPr>
              <a:t>No preemption</a:t>
            </a:r>
            <a:endParaRPr lang="en-US" sz="3200" dirty="0"/>
          </a:p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rgbClr val="00B050"/>
                </a:solidFill>
              </a:rPr>
              <a:t>Circular wait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1EC4D5-25B4-2DD6-3F90-5011D5F7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Negate one of the following: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D5D0D-2462-603A-4798-222CA288CA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4866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1. Mutual exclusion / Bounded Resources: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928664" lvl="1" indent="-457200">
              <a:defRPr sz="4000"/>
            </a:pPr>
            <a:r>
              <a:rPr sz="3200" dirty="0">
                <a:solidFill>
                  <a:srgbClr val="00B050"/>
                </a:solidFill>
              </a:rPr>
              <a:t>Make resources sharable without locks</a:t>
            </a:r>
            <a:endParaRPr lang="en-US" sz="3200" dirty="0">
              <a:solidFill>
                <a:srgbClr val="00B050"/>
              </a:solidFill>
            </a:endParaRPr>
          </a:p>
          <a:p>
            <a:pPr marL="1100114" lvl="2" indent="-457200">
              <a:defRPr sz="4000"/>
            </a:pPr>
            <a:r>
              <a:rPr lang="en-US" sz="2800" dirty="0"/>
              <a:t>Non-blocking concurrent data structures</a:t>
            </a:r>
          </a:p>
          <a:p>
            <a:pPr marL="1271564" lvl="3" indent="-457200">
              <a:defRPr sz="4000"/>
            </a:pPr>
            <a:r>
              <a:rPr lang="en-US" sz="2600" dirty="0"/>
              <a:t>See Harmony book for examples</a:t>
            </a:r>
          </a:p>
          <a:p>
            <a:pPr marL="928664" lvl="1" indent="-457200">
              <a:defRPr sz="4000"/>
            </a:pPr>
            <a:r>
              <a:rPr lang="en-US" sz="3200" dirty="0">
                <a:solidFill>
                  <a:srgbClr val="00B050"/>
                </a:solidFill>
              </a:rPr>
              <a:t>Have</a:t>
            </a:r>
            <a:r>
              <a:rPr sz="3200" dirty="0">
                <a:solidFill>
                  <a:srgbClr val="00B050"/>
                </a:solidFill>
              </a:rPr>
              <a:t> </a:t>
            </a:r>
            <a:r>
              <a:rPr lang="en-US" sz="3200" dirty="0">
                <a:solidFill>
                  <a:srgbClr val="00B050"/>
                </a:solidFill>
              </a:rPr>
              <a:t>sufficient</a:t>
            </a:r>
            <a:r>
              <a:rPr sz="3200" dirty="0">
                <a:solidFill>
                  <a:srgbClr val="00B050"/>
                </a:solidFill>
              </a:rPr>
              <a:t> resources available</a:t>
            </a:r>
            <a:r>
              <a:rPr lang="en-US" sz="3200" dirty="0">
                <a:solidFill>
                  <a:srgbClr val="00B050"/>
                </a:solidFill>
              </a:rPr>
              <a:t> so </a:t>
            </a:r>
            <a:r>
              <a:rPr lang="en-US" sz="3200" dirty="0">
                <a:solidFill>
                  <a:srgbClr val="FF0000"/>
                </a:solidFill>
              </a:rPr>
              <a:t>acquire()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never blocks</a:t>
            </a:r>
          </a:p>
          <a:p>
            <a:pPr marL="1100114" lvl="2" indent="-457200">
              <a:defRPr sz="4000"/>
            </a:pPr>
            <a:r>
              <a:rPr lang="en-US" sz="2800" dirty="0"/>
              <a:t>make sure bounded buffer is large enough</a:t>
            </a:r>
            <a:endParaRPr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Negate Mutual Exclusion</a:t>
            </a:r>
          </a:p>
        </p:txBody>
      </p:sp>
      <p:sp>
        <p:nvSpPr>
          <p:cNvPr id="535" name="Slide Number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01502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Negate Hold &amp; Wait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222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0588487" y="39756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51C51-91DE-0CA8-A5CA-CDE01671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45" y="1068091"/>
            <a:ext cx="6047962" cy="5524050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E5CAC686-6153-1016-0514-E65F25A11A89}"/>
              </a:ext>
            </a:extLst>
          </p:cNvPr>
          <p:cNvSpPr/>
          <p:nvPr/>
        </p:nvSpPr>
        <p:spPr>
          <a:xfrm>
            <a:off x="4848234" y="3572359"/>
            <a:ext cx="3334871" cy="15137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Release resource before acquiring another</a:t>
            </a:r>
          </a:p>
        </p:txBody>
      </p:sp>
    </p:spTree>
    <p:extLst>
      <p:ext uri="{BB962C8B-B14F-4D97-AF65-F5344CB8AC3E}">
        <p14:creationId xmlns:p14="http://schemas.microsoft.com/office/powerpoint/2010/main" val="338066114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80269C-D9CA-36D2-03EF-D8AA5E3E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2: Negate Hold &amp; Wait, badly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8A644-8941-66F7-1C6F-F46DB2EA85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06E8F-2F26-1F70-29FD-8E3A9578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55" y="1125176"/>
            <a:ext cx="5567303" cy="5216146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47675CA3-D760-CA65-9489-FC921A0F0D16}"/>
              </a:ext>
            </a:extLst>
          </p:cNvPr>
          <p:cNvSpPr/>
          <p:nvPr/>
        </p:nvSpPr>
        <p:spPr>
          <a:xfrm>
            <a:off x="5958348" y="3429000"/>
            <a:ext cx="45719" cy="48423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BDA9E-DC28-65EA-BA80-480DF6924056}"/>
              </a:ext>
            </a:extLst>
          </p:cNvPr>
          <p:cNvSpPr txBox="1"/>
          <p:nvPr/>
        </p:nvSpPr>
        <p:spPr>
          <a:xfrm>
            <a:off x="6092557" y="3429000"/>
            <a:ext cx="2999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check if funds are available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B53EC3C-F623-6F97-C6B5-2465959812EF}"/>
              </a:ext>
            </a:extLst>
          </p:cNvPr>
          <p:cNvSpPr/>
          <p:nvPr/>
        </p:nvSpPr>
        <p:spPr>
          <a:xfrm>
            <a:off x="5958348" y="4323735"/>
            <a:ext cx="45719" cy="48423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0AFD6-86FB-CDC5-C55B-A7973603E39E}"/>
              </a:ext>
            </a:extLst>
          </p:cNvPr>
          <p:cNvSpPr txBox="1"/>
          <p:nvPr/>
        </p:nvSpPr>
        <p:spPr>
          <a:xfrm>
            <a:off x="6092557" y="4323735"/>
            <a:ext cx="2653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withdraw funds from a1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E78F047-5510-8E0C-8167-070CF3BAE714}"/>
              </a:ext>
            </a:extLst>
          </p:cNvPr>
          <p:cNvSpPr/>
          <p:nvPr/>
        </p:nvSpPr>
        <p:spPr>
          <a:xfrm>
            <a:off x="5958348" y="5031657"/>
            <a:ext cx="45719" cy="48423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7F824A-13B3-C304-FAD8-A3EF71020118}"/>
              </a:ext>
            </a:extLst>
          </p:cNvPr>
          <p:cNvSpPr txBox="1"/>
          <p:nvPr/>
        </p:nvSpPr>
        <p:spPr>
          <a:xfrm>
            <a:off x="6092557" y="5031657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deposit funds for a2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26D22-D47E-A381-600E-5743A504C4F7}"/>
              </a:ext>
            </a:extLst>
          </p:cNvPr>
          <p:cNvSpPr txBox="1"/>
          <p:nvPr/>
        </p:nvSpPr>
        <p:spPr>
          <a:xfrm>
            <a:off x="4957823" y="5823708"/>
            <a:ext cx="2994731" cy="46166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could go wrong?</a:t>
            </a:r>
          </a:p>
        </p:txBody>
      </p:sp>
    </p:spTree>
    <p:extLst>
      <p:ext uri="{BB962C8B-B14F-4D97-AF65-F5344CB8AC3E}">
        <p14:creationId xmlns:p14="http://schemas.microsoft.com/office/powerpoint/2010/main" val="160903741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F028D-B955-F5FC-5470-1C3BAD7FB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C4FCD-E79A-5948-1E29-492EBCA2F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Negate Hold &amp; Wait, alternate</a:t>
            </a:r>
          </a:p>
        </p:txBody>
      </p:sp>
      <p:sp>
        <p:nvSpPr>
          <p:cNvPr id="539" name="Slide Number">
            <a:extLst>
              <a:ext uri="{FF2B5EF4-FFF2-40B4-BE49-F238E27FC236}">
                <a16:creationId xmlns:a16="http://schemas.microsoft.com/office/drawing/2014/main" id="{89B68186-3499-5B94-016F-63D93DE29849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224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AD6-F710-3E3F-1A31-80F2546E2C12}"/>
              </a:ext>
            </a:extLst>
          </p:cNvPr>
          <p:cNvSpPr txBox="1"/>
          <p:nvPr/>
        </p:nvSpPr>
        <p:spPr>
          <a:xfrm>
            <a:off x="10588487" y="39756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AC4F057B-E98D-F254-C606-63410F633E9D}"/>
              </a:ext>
            </a:extLst>
          </p:cNvPr>
          <p:cNvSpPr/>
          <p:nvPr/>
        </p:nvSpPr>
        <p:spPr>
          <a:xfrm>
            <a:off x="5580529" y="3906655"/>
            <a:ext cx="3022697" cy="15137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Acquire resources at the same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E09F6-9D9B-536E-4F2E-D5E4DB944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1" y="1030632"/>
            <a:ext cx="5133149" cy="5541131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6215DBED-FCD7-445C-8F14-BD980EDEEA23}"/>
              </a:ext>
            </a:extLst>
          </p:cNvPr>
          <p:cNvSpPr/>
          <p:nvPr/>
        </p:nvSpPr>
        <p:spPr>
          <a:xfrm>
            <a:off x="4678780" y="1488315"/>
            <a:ext cx="3334510" cy="96031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Spec: Acquire two locks</a:t>
            </a:r>
          </a:p>
        </p:txBody>
      </p:sp>
    </p:spTree>
    <p:extLst>
      <p:ext uri="{BB962C8B-B14F-4D97-AF65-F5344CB8AC3E}">
        <p14:creationId xmlns:p14="http://schemas.microsoft.com/office/powerpoint/2010/main" val="301269018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3. No preemption: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92907" indent="-457200">
              <a:defRPr sz="4000"/>
            </a:pPr>
            <a:r>
              <a:rPr lang="en-US" sz="3600" dirty="0">
                <a:solidFill>
                  <a:srgbClr val="00B050"/>
                </a:solidFill>
              </a:rPr>
              <a:t>Time-multiplexing of resources</a:t>
            </a:r>
          </a:p>
          <a:p>
            <a:pPr marL="778657" lvl="1" indent="-457200">
              <a:defRPr sz="4000"/>
            </a:pPr>
            <a:r>
              <a:rPr lang="en-US" sz="3200" dirty="0"/>
              <a:t>threads: context switching</a:t>
            </a:r>
          </a:p>
          <a:p>
            <a:pPr marL="778657" lvl="1" indent="-457200">
              <a:defRPr sz="4000"/>
            </a:pPr>
            <a:r>
              <a:rPr lang="en-US" sz="3200" dirty="0"/>
              <a:t>memory: paging</a:t>
            </a:r>
          </a:p>
          <a:p>
            <a:pPr marL="492907" indent="-457200">
              <a:defRPr sz="4000"/>
            </a:pPr>
            <a:r>
              <a:rPr lang="en-US" sz="3200" dirty="0">
                <a:solidFill>
                  <a:srgbClr val="00B050"/>
                </a:solidFill>
              </a:rPr>
              <a:t>Database transactions</a:t>
            </a:r>
          </a:p>
          <a:p>
            <a:pPr marL="778657" lvl="1" indent="-457200">
              <a:defRPr sz="4000"/>
            </a:pPr>
            <a:r>
              <a:rPr lang="en-US" sz="3200" dirty="0"/>
              <a:t>2-phase locking + transaction abort and retry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3. Allow Preemption</a:t>
            </a:r>
          </a:p>
        </p:txBody>
      </p:sp>
      <p:sp>
        <p:nvSpPr>
          <p:cNvPr id="549" name="Slide Number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89952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3. No preemption:…"/>
          <p:cNvSpPr txBox="1">
            <a:spLocks noGrp="1"/>
          </p:cNvSpPr>
          <p:nvPr>
            <p:ph idx="1"/>
          </p:nvPr>
        </p:nvSpPr>
        <p:spPr>
          <a:xfrm>
            <a:off x="228600" y="990600"/>
            <a:ext cx="86868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Define a </a:t>
            </a:r>
            <a:r>
              <a:rPr lang="en-US" sz="3200" dirty="0">
                <a:solidFill>
                  <a:srgbClr val="FF0000"/>
                </a:solidFill>
              </a:rPr>
              <a:t>total order</a:t>
            </a:r>
            <a:r>
              <a:rPr lang="en-US" sz="3200" dirty="0"/>
              <a:t> on resources</a:t>
            </a:r>
          </a:p>
          <a:p>
            <a:r>
              <a:rPr lang="en-US" sz="3200" dirty="0"/>
              <a:t>Rule: a thread cannot acquire a resource that is “</a:t>
            </a:r>
            <a:r>
              <a:rPr lang="en-US" sz="3600" dirty="0">
                <a:solidFill>
                  <a:srgbClr val="00B050"/>
                </a:solidFill>
              </a:rPr>
              <a:t>lower</a:t>
            </a:r>
            <a:r>
              <a:rPr lang="en-US" sz="3600" dirty="0"/>
              <a:t>” than a resource already held</a:t>
            </a:r>
            <a:endParaRPr lang="en-US" sz="3200" dirty="0"/>
          </a:p>
          <a:p>
            <a:r>
              <a:rPr lang="en-US" sz="3200" dirty="0"/>
              <a:t>Either:</a:t>
            </a:r>
          </a:p>
          <a:p>
            <a:pPr lvl="1"/>
            <a:r>
              <a:rPr lang="en-US" sz="2800" dirty="0"/>
              <a:t>a thread is careful to acquire resources that it needs in order, or</a:t>
            </a:r>
          </a:p>
          <a:p>
            <a:pPr lvl="1"/>
            <a:r>
              <a:rPr lang="en-US" sz="2800" dirty="0"/>
              <a:t>a thread that wants to acquire a resource R must first release all resources that are lower than 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103183"/>
            <a:ext cx="8961120" cy="887417"/>
          </a:xfrm>
        </p:spPr>
        <p:txBody>
          <a:bodyPr>
            <a:normAutofit/>
          </a:bodyPr>
          <a:lstStyle/>
          <a:p>
            <a:r>
              <a:rPr lang="en-US" dirty="0"/>
              <a:t>4: Negate circular wait</a:t>
            </a:r>
          </a:p>
        </p:txBody>
      </p:sp>
      <p:sp>
        <p:nvSpPr>
          <p:cNvPr id="549" name="Slide Number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92976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7EE0623-B5D0-0A44-8E78-CEAB8847A7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B050"/>
                    </a:solidFill>
                  </a:rPr>
                  <a:t>Theorem</a:t>
                </a:r>
                <a:r>
                  <a:rPr lang="en-US" sz="2800" dirty="0">
                    <a:solidFill>
                      <a:srgbClr val="00B050"/>
                    </a:solidFill>
                  </a:rPr>
                  <a:t>:  </a:t>
                </a:r>
                <a:r>
                  <a:rPr lang="en-US" sz="2800" dirty="0"/>
                  <a:t>Resource ordering prevents circular wait</a:t>
                </a:r>
                <a:endParaRPr lang="en-US" sz="32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B050"/>
                    </a:solidFill>
                  </a:rPr>
                  <a:t>Proof by contradiction:</a:t>
                </a:r>
              </a:p>
              <a:p>
                <a:r>
                  <a:rPr lang="en-US" sz="2800" dirty="0"/>
                  <a:t>Assume circular wait exists</a:t>
                </a: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∃</m:t>
                    </m:r>
                    <m:r>
                      <m:rPr>
                        <m:nor/>
                      </m:rPr>
                      <a:rPr lang="en-US" sz="2800" dirty="0"/>
                      <m:t>T</m:t>
                    </m:r>
                    <m:r>
                      <m:rPr>
                        <m:nor/>
                      </m:rPr>
                      <a:rPr lang="en-US" sz="2800" baseline="-25000" dirty="0"/>
                      <m:t>1</m:t>
                    </m:r>
                  </m:oMath>
                </a14:m>
                <a:r>
                  <a:rPr lang="en-US" sz="2800" dirty="0"/>
                  <a:t>, … T</a:t>
                </a:r>
                <a:r>
                  <a:rPr lang="en-US" sz="2800" baseline="-25000" dirty="0"/>
                  <a:t>n</a:t>
                </a:r>
                <a:r>
                  <a:rPr lang="en-US" sz="2800" dirty="0"/>
                  <a:t> : T</a:t>
                </a:r>
                <a:r>
                  <a:rPr lang="en-US" sz="2800" baseline="-25000" dirty="0"/>
                  <a:t>1</a:t>
                </a:r>
                <a:r>
                  <a:rPr lang="en-US" sz="2800" dirty="0"/>
                  <a:t> </a:t>
                </a:r>
                <a:r>
                  <a:rPr lang="en-US" sz="2800" dirty="0">
                    <a:sym typeface="Wingdings" pitchFamily="2" charset="2"/>
                  </a:rPr>
                  <a:t> T</a:t>
                </a:r>
                <a:r>
                  <a:rPr lang="en-US" sz="2800" baseline="-25000" dirty="0">
                    <a:sym typeface="Wingdings" pitchFamily="2" charset="2"/>
                  </a:rPr>
                  <a:t>2</a:t>
                </a:r>
                <a:r>
                  <a:rPr lang="en-US" sz="2800" dirty="0">
                    <a:sym typeface="Wingdings" pitchFamily="2" charset="2"/>
                  </a:rPr>
                  <a:t>  …  T</a:t>
                </a:r>
                <a:r>
                  <a:rPr lang="en-US" sz="2800" baseline="-25000" dirty="0">
                    <a:sym typeface="Wingdings" pitchFamily="2" charset="2"/>
                  </a:rPr>
                  <a:t>n</a:t>
                </a:r>
                <a:r>
                  <a:rPr lang="en-US" sz="2800" dirty="0">
                    <a:sym typeface="Wingdings" pitchFamily="2" charset="2"/>
                  </a:rPr>
                  <a:t>  T</a:t>
                </a:r>
                <a:r>
                  <a:rPr lang="en-US" sz="2800" baseline="-25000" dirty="0"/>
                  <a:t>1</a:t>
                </a:r>
              </a:p>
              <a:p>
                <a:r>
                  <a:rPr lang="en-US" sz="2800" dirty="0"/>
                  <a:t>T</a:t>
                </a:r>
                <a:r>
                  <a:rPr lang="en-US" sz="2800" i="1" baseline="-25000" dirty="0"/>
                  <a:t>i</a:t>
                </a:r>
                <a:r>
                  <a:rPr lang="en-US" sz="2800" dirty="0"/>
                  <a:t> requests </a:t>
                </a:r>
                <a:r>
                  <a:rPr lang="en-US" sz="2800" dirty="0" err="1"/>
                  <a:t>R</a:t>
                </a:r>
                <a:r>
                  <a:rPr lang="en-US" sz="2800" i="1" baseline="-25000" dirty="0" err="1"/>
                  <a:t>j</a:t>
                </a:r>
                <a:r>
                  <a:rPr lang="en-US" sz="2800" baseline="-25000" dirty="0"/>
                  <a:t> </a:t>
                </a:r>
                <a:r>
                  <a:rPr lang="en-US" sz="2800" dirty="0"/>
                  <a:t>held by </a:t>
                </a:r>
                <a:r>
                  <a:rPr lang="en-US" sz="2800" dirty="0" err="1"/>
                  <a:t>T</a:t>
                </a:r>
                <a:r>
                  <a:rPr lang="en-US" sz="2800" i="1" baseline="-25000" dirty="0" err="1"/>
                  <a:t>j</a:t>
                </a:r>
                <a:r>
                  <a:rPr lang="en-US" sz="2800" dirty="0"/>
                  <a:t> 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𝐦𝐨𝐝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Resource ordering: R</a:t>
                </a:r>
                <a:r>
                  <a:rPr lang="en-US" sz="2800" baseline="-25000" dirty="0"/>
                  <a:t>1</a:t>
                </a:r>
                <a:r>
                  <a:rPr lang="en-US" sz="2800" dirty="0"/>
                  <a:t> &lt; R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 , …,  R</a:t>
                </a:r>
                <a:r>
                  <a:rPr lang="en-US" sz="2800" i="1" baseline="-25000" dirty="0"/>
                  <a:t>n</a:t>
                </a:r>
                <a:r>
                  <a:rPr lang="en-US" sz="2800" baseline="-25000" dirty="0"/>
                  <a:t>-1</a:t>
                </a:r>
                <a:r>
                  <a:rPr lang="en-US" sz="2800" dirty="0"/>
                  <a:t> &lt; R</a:t>
                </a:r>
                <a:r>
                  <a:rPr lang="en-US" sz="2800" i="1" baseline="-25000" dirty="0"/>
                  <a:t>n</a:t>
                </a:r>
                <a:r>
                  <a:rPr lang="en-US" sz="2800" dirty="0"/>
                  <a:t> , R</a:t>
                </a:r>
                <a:r>
                  <a:rPr lang="en-US" sz="2800" i="1" baseline="-25000" dirty="0"/>
                  <a:t>n</a:t>
                </a:r>
                <a:r>
                  <a:rPr lang="en-US" sz="2800" dirty="0"/>
                  <a:t> &lt; R</a:t>
                </a:r>
                <a:r>
                  <a:rPr lang="en-US" sz="2800" baseline="-25000" dirty="0"/>
                  <a:t>1</a:t>
                </a:r>
                <a:r>
                  <a:rPr lang="en-US" sz="2800" dirty="0"/>
                  <a:t> </a:t>
                </a:r>
              </a:p>
              <a:p>
                <a:r>
                  <a:rPr lang="en-US" sz="3200" dirty="0"/>
                  <a:t>R</a:t>
                </a:r>
                <a:r>
                  <a:rPr lang="en-US" sz="3200" baseline="-25000" dirty="0"/>
                  <a:t>1</a:t>
                </a:r>
                <a:r>
                  <a:rPr lang="en-US" sz="3200" dirty="0"/>
                  <a:t> &lt; R</a:t>
                </a:r>
                <a:r>
                  <a:rPr lang="en-US" sz="3200" baseline="-25000" dirty="0"/>
                  <a:t>1</a:t>
                </a:r>
              </a:p>
              <a:p>
                <a:r>
                  <a:rPr lang="en-US" sz="3200" dirty="0"/>
                  <a:t>Violates </a:t>
                </a:r>
                <a:r>
                  <a:rPr lang="en-US" sz="3200" i="1" dirty="0" err="1">
                    <a:solidFill>
                      <a:srgbClr val="FF0000"/>
                    </a:solidFill>
                  </a:rPr>
                  <a:t>irreflexivity</a:t>
                </a:r>
                <a:r>
                  <a:rPr lang="en-US" sz="3200" dirty="0"/>
                  <a:t> of total order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7EE0623-B5D0-0A44-8E78-CEAB8847A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6" t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5E9DF1D-AF13-2E43-A60F-1D911D18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resource ordering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275CC-34B0-3641-8429-F8ECB170B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51529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DA6F3A-65B3-3283-2B16-A13F838A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4: Negate circular wait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591D-D194-1E8D-C0CA-DD93131D8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9AD69-033A-419F-7C41-213B6839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1" y="1245498"/>
            <a:ext cx="6422923" cy="5180046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4E5EB633-028D-F2F7-3F9B-5F5E4E7873AC}"/>
              </a:ext>
            </a:extLst>
          </p:cNvPr>
          <p:cNvSpPr/>
          <p:nvPr/>
        </p:nvSpPr>
        <p:spPr>
          <a:xfrm>
            <a:off x="5949240" y="3009831"/>
            <a:ext cx="2737560" cy="15137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Acquire resources in order</a:t>
            </a:r>
          </a:p>
        </p:txBody>
      </p:sp>
    </p:spTree>
    <p:extLst>
      <p:ext uri="{BB962C8B-B14F-4D97-AF65-F5344CB8AC3E}">
        <p14:creationId xmlns:p14="http://schemas.microsoft.com/office/powerpoint/2010/main" val="225696869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1F9E7-01FD-AF09-3966-7AED628CA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43AC-1616-7BAE-6B5B-68EA309613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Deadlock</a:t>
            </a:r>
            <a:br>
              <a:rPr lang="en-US" dirty="0"/>
            </a:br>
            <a:r>
              <a:rPr lang="en-US" dirty="0"/>
              <a:t>Avoidance</a:t>
            </a:r>
          </a:p>
        </p:txBody>
      </p:sp>
    </p:spTree>
    <p:extLst>
      <p:ext uri="{BB962C8B-B14F-4D97-AF65-F5344CB8AC3E}">
        <p14:creationId xmlns:p14="http://schemas.microsoft.com/office/powerpoint/2010/main" val="273992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46A2-991C-CC7B-5115-4F125E1FB1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Harmony</a:t>
            </a:r>
          </a:p>
        </p:txBody>
      </p:sp>
    </p:spTree>
    <p:extLst>
      <p:ext uri="{BB962C8B-B14F-4D97-AF65-F5344CB8AC3E}">
        <p14:creationId xmlns:p14="http://schemas.microsoft.com/office/powerpoint/2010/main" val="386226594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C82287-6BAE-4853-037C-61FDE436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in traffic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72610-4124-FC38-97A6-203E1F7C53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7FEDF-C999-6448-8746-A59F9FAC9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143000"/>
            <a:ext cx="3863083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66CC0-F2E5-0F51-98A8-DA8CE6049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499"/>
            <a:ext cx="3810000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BA7BC9-10C1-7496-FBB8-1BF7233A9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143000"/>
            <a:ext cx="4216998" cy="243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24335-C9AC-C78F-4B3F-92E1AC7C7AFA}"/>
              </a:ext>
            </a:extLst>
          </p:cNvPr>
          <p:cNvSpPr txBox="1"/>
          <p:nvPr/>
        </p:nvSpPr>
        <p:spPr>
          <a:xfrm>
            <a:off x="4753414" y="4572000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can these be avoided?</a:t>
            </a:r>
          </a:p>
        </p:txBody>
      </p:sp>
    </p:spTree>
    <p:extLst>
      <p:ext uri="{BB962C8B-B14F-4D97-AF65-F5344CB8AC3E}">
        <p14:creationId xmlns:p14="http://schemas.microsoft.com/office/powerpoint/2010/main" val="284567521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How do cars do it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dirty="0"/>
              <a:t>Scheduler carefully schedules threads so deadlock cannot occur</a:t>
            </a:r>
          </a:p>
          <a:p>
            <a:r>
              <a:rPr lang="en-US" sz="3400" dirty="0"/>
              <a:t>For example, it might allow only one thread to run at a time, to completion</a:t>
            </a:r>
          </a:p>
          <a:p>
            <a:pPr lvl="1"/>
            <a:r>
              <a:rPr lang="en-US" sz="2867" dirty="0"/>
              <a:t>This is extreme: no concurrency</a:t>
            </a:r>
          </a:p>
          <a:p>
            <a:r>
              <a:rPr lang="en-US" sz="3200" dirty="0"/>
              <a:t>Better solutions typically require that the scheduler has some abstract knowledge of what the threads are trying to accomplish</a:t>
            </a:r>
            <a:endParaRPr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Avoidance</a:t>
            </a:r>
          </a:p>
        </p:txBody>
      </p:sp>
      <p:sp>
        <p:nvSpPr>
          <p:cNvPr id="580" name="Slide Number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16513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42109A-713E-4A26-F895-5E2640F8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</a:t>
            </a:r>
            <a:r>
              <a:rPr lang="en-US" sz="3200" i="1" dirty="0">
                <a:solidFill>
                  <a:srgbClr val="FF0000"/>
                </a:solidFill>
              </a:rPr>
              <a:t>state</a:t>
            </a:r>
            <a:r>
              <a:rPr lang="en-US" sz="3200" i="1" dirty="0"/>
              <a:t> </a:t>
            </a:r>
            <a:r>
              <a:rPr lang="en-US" sz="3200" dirty="0"/>
              <a:t>is an allocation of resources to threads</a:t>
            </a:r>
          </a:p>
          <a:p>
            <a:r>
              <a:rPr lang="en-US" sz="3200" dirty="0"/>
              <a:t>The state changes each time a thread allocates or releases a resource</a:t>
            </a:r>
          </a:p>
          <a:p>
            <a:r>
              <a:rPr lang="en-US" sz="3200" dirty="0"/>
              <a:t>A </a:t>
            </a:r>
            <a:r>
              <a:rPr lang="en-US" sz="3200" i="1" dirty="0">
                <a:solidFill>
                  <a:srgbClr val="FF0000"/>
                </a:solidFill>
              </a:rPr>
              <a:t>safe state </a:t>
            </a:r>
            <a:r>
              <a:rPr lang="en-US" sz="3200" dirty="0"/>
              <a:t>is a state from which an execution exists that does not cause deadlock</a:t>
            </a:r>
          </a:p>
          <a:p>
            <a:r>
              <a:rPr lang="en-US" sz="3200" dirty="0"/>
              <a:t>Notes:</a:t>
            </a:r>
          </a:p>
          <a:p>
            <a:pPr lvl="1"/>
            <a:r>
              <a:rPr lang="en-US" sz="2867" dirty="0"/>
              <a:t>the initial state is safe: threads can be scheduled one at a time</a:t>
            </a:r>
          </a:p>
          <a:p>
            <a:pPr lvl="1"/>
            <a:r>
              <a:rPr lang="en-US" sz="2867" dirty="0"/>
              <a:t>an unsafe state is not necessarily deadlocked, but deadlock is unavoidable</a:t>
            </a:r>
          </a:p>
          <a:p>
            <a:pPr lvl="1"/>
            <a:r>
              <a:rPr lang="en-US" sz="2867" dirty="0"/>
              <a:t>deadlock may be possible from a safe state, but it is avoidable through careful scheduling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25DF1A-8669-10FA-238F-66AE1E7E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2DCF2-B765-5E18-B223-FA6AFDF0C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4562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90336A-7F41-E055-A663-B97150DD3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Scheduler should only allow safe states to happen in an execution</a:t>
            </a:r>
          </a:p>
          <a:p>
            <a:pPr lvl="1"/>
            <a:r>
              <a:rPr lang="en-US" dirty="0"/>
              <a:t>When a thread tries to </a:t>
            </a:r>
            <a:r>
              <a:rPr lang="en-US" dirty="0">
                <a:solidFill>
                  <a:srgbClr val="FF0000"/>
                </a:solidFill>
              </a:rPr>
              <a:t>acquire() </a:t>
            </a:r>
            <a:r>
              <a:rPr lang="en-US" dirty="0"/>
              <a:t>a resource, the scheduler should </a:t>
            </a:r>
            <a:r>
              <a:rPr lang="en-US" dirty="0">
                <a:solidFill>
                  <a:srgbClr val="FF0000"/>
                </a:solidFill>
              </a:rPr>
              <a:t>block</a:t>
            </a:r>
            <a:r>
              <a:rPr lang="en-US" dirty="0"/>
              <a:t> the thread, </a:t>
            </a:r>
            <a:r>
              <a:rPr lang="en-US" dirty="0">
                <a:solidFill>
                  <a:srgbClr val="00B050"/>
                </a:solidFill>
              </a:rPr>
              <a:t>if acquiring the resource leads to an unsafe state</a:t>
            </a:r>
            <a:r>
              <a:rPr lang="en-US" dirty="0"/>
              <a:t>, until this is no longer the case</a:t>
            </a:r>
          </a:p>
          <a:p>
            <a:pPr lvl="1"/>
            <a:r>
              <a:rPr lang="en-US" dirty="0"/>
              <a:t>release() is always ok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EB725A-16B4-8299-3D97-862DC8AF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Avoidance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A0803-1350-545A-6B3D-8352B213A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9094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8568C-E831-415B-F10B-1B19F9214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FDEA46-BAC9-3CFD-FACE-B9109D3A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Avoidance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667-FB00-774C-2174-D814934548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35E11-E4DD-B6B4-9CE3-D4B2CB1CE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1139064"/>
            <a:ext cx="6140333" cy="51142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94840-89C6-4B33-789E-36E977FD2FA5}"/>
              </a:ext>
            </a:extLst>
          </p:cNvPr>
          <p:cNvSpPr txBox="1"/>
          <p:nvPr/>
        </p:nvSpPr>
        <p:spPr>
          <a:xfrm>
            <a:off x="6928805" y="3913238"/>
            <a:ext cx="1409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How?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475293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D8DA8-CB6F-ECE9-17C1-E251B35DB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F5F5ED-6440-C9FF-4B1C-FDFAA4669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Avoidance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737B2-78F9-9E8D-88AF-F7C5EC8D83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5CE76-337F-D54B-42A2-D0E5D993E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1139064"/>
            <a:ext cx="6140333" cy="5114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6E3F95-6899-D577-8F32-C5BEAECB7268}"/>
                  </a:ext>
                </a:extLst>
              </p:cNvPr>
              <p:cNvSpPr txBox="1"/>
              <p:nvPr/>
            </p:nvSpPr>
            <p:spPr>
              <a:xfrm>
                <a:off x="5496232" y="3087329"/>
                <a:ext cx="3647768" cy="1938992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example, don’t schedule two threads transfer(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) and transfer(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) at the same time unless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6E3F95-6899-D577-8F32-C5BEAECB7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232" y="3087329"/>
                <a:ext cx="3647768" cy="1938992"/>
              </a:xfrm>
              <a:prstGeom prst="rect">
                <a:avLst/>
              </a:prstGeom>
              <a:blipFill>
                <a:blip r:embed="rId3"/>
                <a:stretch>
                  <a:fillRect l="-2431" t="-1948" r="-4861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196060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5DA58A-07AF-C5A0-6CDE-EDDE8B897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Avoidance specified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D6737-E993-0CE6-BA24-1F76C5E9C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2C531-B3EF-60F9-3BAE-BD455FF9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74" y="990600"/>
            <a:ext cx="5606926" cy="5598764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4B59255B-A78B-BED7-255F-AC7DDB1833C0}"/>
              </a:ext>
            </a:extLst>
          </p:cNvPr>
          <p:cNvSpPr/>
          <p:nvPr/>
        </p:nvSpPr>
        <p:spPr>
          <a:xfrm>
            <a:off x="5789075" y="3237797"/>
            <a:ext cx="45719" cy="48423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4E288-6288-F97D-C83E-FA53FFF1A70C}"/>
              </a:ext>
            </a:extLst>
          </p:cNvPr>
          <p:cNvSpPr txBox="1"/>
          <p:nvPr/>
        </p:nvSpPr>
        <p:spPr>
          <a:xfrm>
            <a:off x="5968176" y="3108000"/>
            <a:ext cx="2999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enforce no intersection with active transfers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01A0DBB-23A8-E612-3455-95268011DA44}"/>
              </a:ext>
            </a:extLst>
          </p:cNvPr>
          <p:cNvSpPr/>
          <p:nvPr/>
        </p:nvSpPr>
        <p:spPr>
          <a:xfrm>
            <a:off x="5789075" y="6059655"/>
            <a:ext cx="45719" cy="48423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589F51-2F31-5925-F9EA-A5E2997374AD}"/>
              </a:ext>
            </a:extLst>
          </p:cNvPr>
          <p:cNvSpPr txBox="1"/>
          <p:nvPr/>
        </p:nvSpPr>
        <p:spPr>
          <a:xfrm>
            <a:off x="5968176" y="6059655"/>
            <a:ext cx="2999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update scheduler state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27FDC396-0409-8DA3-6876-BAD324769D9A}"/>
              </a:ext>
            </a:extLst>
          </p:cNvPr>
          <p:cNvSpPr/>
          <p:nvPr/>
        </p:nvSpPr>
        <p:spPr>
          <a:xfrm>
            <a:off x="5789075" y="2313565"/>
            <a:ext cx="45719" cy="20103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D39807-C532-3C47-D58F-1F16A800233A}"/>
              </a:ext>
            </a:extLst>
          </p:cNvPr>
          <p:cNvSpPr txBox="1"/>
          <p:nvPr/>
        </p:nvSpPr>
        <p:spPr>
          <a:xfrm>
            <a:off x="5968176" y="2084965"/>
            <a:ext cx="2999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keep track of which accounts are active</a:t>
            </a:r>
          </a:p>
        </p:txBody>
      </p:sp>
    </p:spTree>
    <p:extLst>
      <p:ext uri="{BB962C8B-B14F-4D97-AF65-F5344CB8AC3E}">
        <p14:creationId xmlns:p14="http://schemas.microsoft.com/office/powerpoint/2010/main" val="212149696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126A7-3CBE-6B36-9ABE-722E998D5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79CA-F4EF-DD70-6C56-AED1CF037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Deadlock</a:t>
            </a:r>
            <a:br>
              <a:rPr lang="en-US" dirty="0"/>
            </a:br>
            <a:r>
              <a:rPr lang="en-US" dirty="0"/>
              <a:t>Detection and Recovery</a:t>
            </a:r>
          </a:p>
        </p:txBody>
      </p:sp>
    </p:spTree>
    <p:extLst>
      <p:ext uri="{BB962C8B-B14F-4D97-AF65-F5344CB8AC3E}">
        <p14:creationId xmlns:p14="http://schemas.microsoft.com/office/powerpoint/2010/main" val="418233480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reate a Wait-For Graph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lang="en-US" sz="3600" dirty="0"/>
              <a:t>Keep track of allocation of </a:t>
            </a:r>
            <a:r>
              <a:rPr lang="en-US" sz="3600" dirty="0">
                <a:solidFill>
                  <a:srgbClr val="FF0000"/>
                </a:solidFill>
              </a:rPr>
              <a:t>resources</a:t>
            </a:r>
            <a:r>
              <a:rPr lang="en-US" sz="3600" dirty="0"/>
              <a:t> to </a:t>
            </a:r>
            <a:r>
              <a:rPr lang="en-US" sz="3600" dirty="0">
                <a:solidFill>
                  <a:srgbClr val="0070C0"/>
                </a:solidFill>
              </a:rPr>
              <a:t>threads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103183"/>
            <a:ext cx="8961120" cy="887417"/>
          </a:xfrm>
        </p:spPr>
        <p:txBody>
          <a:bodyPr/>
          <a:lstStyle/>
          <a:p>
            <a:r>
              <a:rPr lang="en-US" dirty="0"/>
              <a:t>Deadlock Detection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238</a:t>
            </a:fld>
            <a:endParaRPr/>
          </a:p>
        </p:txBody>
      </p:sp>
      <p:sp>
        <p:nvSpPr>
          <p:cNvPr id="3" name="Magnetic Disk 2">
            <a:extLst>
              <a:ext uri="{FF2B5EF4-FFF2-40B4-BE49-F238E27FC236}">
                <a16:creationId xmlns:a16="http://schemas.microsoft.com/office/drawing/2014/main" id="{3461EDBB-B2FE-C2AE-5B95-11BE8E0D14BE}"/>
              </a:ext>
            </a:extLst>
          </p:cNvPr>
          <p:cNvSpPr/>
          <p:nvPr/>
        </p:nvSpPr>
        <p:spPr>
          <a:xfrm>
            <a:off x="6746240" y="4412548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edefined Process 3">
            <a:extLst>
              <a:ext uri="{FF2B5EF4-FFF2-40B4-BE49-F238E27FC236}">
                <a16:creationId xmlns:a16="http://schemas.microsoft.com/office/drawing/2014/main" id="{8D0C066C-9273-F810-0858-4BF7017E8E0B}"/>
              </a:ext>
            </a:extLst>
          </p:cNvPr>
          <p:cNvSpPr/>
          <p:nvPr/>
        </p:nvSpPr>
        <p:spPr>
          <a:xfrm>
            <a:off x="1676400" y="386159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gnetic Disk 10">
            <a:extLst>
              <a:ext uri="{FF2B5EF4-FFF2-40B4-BE49-F238E27FC236}">
                <a16:creationId xmlns:a16="http://schemas.microsoft.com/office/drawing/2014/main" id="{F4F972E9-8F5C-EAA2-407F-3E5438123EF9}"/>
              </a:ext>
            </a:extLst>
          </p:cNvPr>
          <p:cNvSpPr/>
          <p:nvPr/>
        </p:nvSpPr>
        <p:spPr>
          <a:xfrm>
            <a:off x="6746240" y="5176864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agnetic Disk 11">
            <a:extLst>
              <a:ext uri="{FF2B5EF4-FFF2-40B4-BE49-F238E27FC236}">
                <a16:creationId xmlns:a16="http://schemas.microsoft.com/office/drawing/2014/main" id="{B04D52A3-6F72-F76F-B629-A50B7A539A46}"/>
              </a:ext>
            </a:extLst>
          </p:cNvPr>
          <p:cNvSpPr/>
          <p:nvPr/>
        </p:nvSpPr>
        <p:spPr>
          <a:xfrm>
            <a:off x="6746240" y="5941180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agnetic Disk 12">
            <a:extLst>
              <a:ext uri="{FF2B5EF4-FFF2-40B4-BE49-F238E27FC236}">
                <a16:creationId xmlns:a16="http://schemas.microsoft.com/office/drawing/2014/main" id="{D4666E92-4EDB-2D91-25EB-29D95B6C4E12}"/>
              </a:ext>
            </a:extLst>
          </p:cNvPr>
          <p:cNvSpPr/>
          <p:nvPr/>
        </p:nvSpPr>
        <p:spPr>
          <a:xfrm>
            <a:off x="6746240" y="3648232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redefined Process 13">
            <a:extLst>
              <a:ext uri="{FF2B5EF4-FFF2-40B4-BE49-F238E27FC236}">
                <a16:creationId xmlns:a16="http://schemas.microsoft.com/office/drawing/2014/main" id="{8C6C77C8-D7EE-F856-A2B2-770CC1F0426E}"/>
              </a:ext>
            </a:extLst>
          </p:cNvPr>
          <p:cNvSpPr/>
          <p:nvPr/>
        </p:nvSpPr>
        <p:spPr>
          <a:xfrm>
            <a:off x="1676400" y="478615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redefined Process 14">
            <a:extLst>
              <a:ext uri="{FF2B5EF4-FFF2-40B4-BE49-F238E27FC236}">
                <a16:creationId xmlns:a16="http://schemas.microsoft.com/office/drawing/2014/main" id="{46ABE46E-C099-0596-F0C3-86F76DEFD23B}"/>
              </a:ext>
            </a:extLst>
          </p:cNvPr>
          <p:cNvSpPr/>
          <p:nvPr/>
        </p:nvSpPr>
        <p:spPr>
          <a:xfrm>
            <a:off x="1676400" y="572087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1824D-970B-25AD-DA54-49B4926A0798}"/>
              </a:ext>
            </a:extLst>
          </p:cNvPr>
          <p:cNvSpPr txBox="1"/>
          <p:nvPr/>
        </p:nvSpPr>
        <p:spPr>
          <a:xfrm>
            <a:off x="6478722" y="3068599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Resources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553ECD-0962-B67B-ACE4-E26825989B44}"/>
              </a:ext>
            </a:extLst>
          </p:cNvPr>
          <p:cNvSpPr txBox="1"/>
          <p:nvPr/>
        </p:nvSpPr>
        <p:spPr>
          <a:xfrm>
            <a:off x="1578039" y="3231695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Threads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5E0087-A654-92E9-C22D-680D92826ECD}"/>
              </a:ext>
            </a:extLst>
          </p:cNvPr>
          <p:cNvCxnSpPr>
            <a:cxnSpLocks/>
          </p:cNvCxnSpPr>
          <p:nvPr/>
        </p:nvCxnSpPr>
        <p:spPr>
          <a:xfrm flipH="1" flipV="1">
            <a:off x="2590800" y="4324321"/>
            <a:ext cx="4155440" cy="105263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D87BAAA-C7D9-D25A-41F6-4B6230A72B18}"/>
              </a:ext>
            </a:extLst>
          </p:cNvPr>
          <p:cNvCxnSpPr>
            <a:cxnSpLocks/>
          </p:cNvCxnSpPr>
          <p:nvPr/>
        </p:nvCxnSpPr>
        <p:spPr>
          <a:xfrm flipH="1">
            <a:off x="2590800" y="4107121"/>
            <a:ext cx="4155440" cy="80659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5E084E9-9820-72DF-4A6C-76F6F6A7844F}"/>
              </a:ext>
            </a:extLst>
          </p:cNvPr>
          <p:cNvCxnSpPr>
            <a:cxnSpLocks/>
          </p:cNvCxnSpPr>
          <p:nvPr/>
        </p:nvCxnSpPr>
        <p:spPr>
          <a:xfrm flipH="1" flipV="1">
            <a:off x="2590800" y="5325905"/>
            <a:ext cx="4269740" cy="9946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29770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A4B4D-5B59-6570-0DA7-4D6E8A38B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reate a Wait-For Graph…">
            <a:extLst>
              <a:ext uri="{FF2B5EF4-FFF2-40B4-BE49-F238E27FC236}">
                <a16:creationId xmlns:a16="http://schemas.microsoft.com/office/drawing/2014/main" id="{C61C5D75-7425-753F-D6B0-731CFEC79C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lang="en-US" sz="3600" dirty="0"/>
              <a:t>Keep track of allocation of </a:t>
            </a:r>
            <a:r>
              <a:rPr lang="en-US" sz="3600" dirty="0">
                <a:solidFill>
                  <a:srgbClr val="FF0000"/>
                </a:solidFill>
              </a:rPr>
              <a:t>resources</a:t>
            </a:r>
            <a:r>
              <a:rPr lang="en-US" sz="3600" dirty="0"/>
              <a:t> to </a:t>
            </a:r>
            <a:r>
              <a:rPr lang="en-US" sz="3600" dirty="0">
                <a:solidFill>
                  <a:srgbClr val="0070C0"/>
                </a:solidFill>
              </a:rPr>
              <a:t>threads</a:t>
            </a:r>
          </a:p>
          <a:p>
            <a: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lang="en-US" sz="3600" dirty="0"/>
              <a:t>Keep track of which </a:t>
            </a:r>
            <a:r>
              <a:rPr lang="en-US" sz="3600" dirty="0">
                <a:solidFill>
                  <a:srgbClr val="0432FF"/>
                </a:solidFill>
              </a:rPr>
              <a:t>threads</a:t>
            </a:r>
            <a:r>
              <a:rPr lang="en-US" sz="3600" dirty="0"/>
              <a:t> are trying to acquire which </a:t>
            </a:r>
            <a:r>
              <a:rPr lang="en-US" sz="3600" dirty="0">
                <a:solidFill>
                  <a:srgbClr val="FF0000"/>
                </a:solidFill>
              </a:rPr>
              <a:t>resource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0446A-4E72-4FAF-3A5A-86B9275C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03183"/>
            <a:ext cx="8961120" cy="887417"/>
          </a:xfrm>
        </p:spPr>
        <p:txBody>
          <a:bodyPr/>
          <a:lstStyle/>
          <a:p>
            <a:r>
              <a:rPr lang="en-US" dirty="0"/>
              <a:t>Deadlock Detection</a:t>
            </a:r>
          </a:p>
        </p:txBody>
      </p:sp>
      <p:sp>
        <p:nvSpPr>
          <p:cNvPr id="166" name="Slide Number">
            <a:extLst>
              <a:ext uri="{FF2B5EF4-FFF2-40B4-BE49-F238E27FC236}">
                <a16:creationId xmlns:a16="http://schemas.microsoft.com/office/drawing/2014/main" id="{B554DC44-EEA3-F0C3-3DE4-241176A7D357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239</a:t>
            </a:fld>
            <a:endParaRPr/>
          </a:p>
        </p:txBody>
      </p:sp>
      <p:sp>
        <p:nvSpPr>
          <p:cNvPr id="3" name="Magnetic Disk 2">
            <a:extLst>
              <a:ext uri="{FF2B5EF4-FFF2-40B4-BE49-F238E27FC236}">
                <a16:creationId xmlns:a16="http://schemas.microsoft.com/office/drawing/2014/main" id="{798EB036-49D5-4BE4-EA5C-D2FC6C02B9D4}"/>
              </a:ext>
            </a:extLst>
          </p:cNvPr>
          <p:cNvSpPr/>
          <p:nvPr/>
        </p:nvSpPr>
        <p:spPr>
          <a:xfrm>
            <a:off x="6746240" y="4412548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edefined Process 3">
            <a:extLst>
              <a:ext uri="{FF2B5EF4-FFF2-40B4-BE49-F238E27FC236}">
                <a16:creationId xmlns:a16="http://schemas.microsoft.com/office/drawing/2014/main" id="{887A9682-FAA6-38AE-E703-8C33E0304732}"/>
              </a:ext>
            </a:extLst>
          </p:cNvPr>
          <p:cNvSpPr/>
          <p:nvPr/>
        </p:nvSpPr>
        <p:spPr>
          <a:xfrm>
            <a:off x="1676400" y="386159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gnetic Disk 10">
            <a:extLst>
              <a:ext uri="{FF2B5EF4-FFF2-40B4-BE49-F238E27FC236}">
                <a16:creationId xmlns:a16="http://schemas.microsoft.com/office/drawing/2014/main" id="{8BCF5828-689D-2FD2-9AA4-2CD8987EC509}"/>
              </a:ext>
            </a:extLst>
          </p:cNvPr>
          <p:cNvSpPr/>
          <p:nvPr/>
        </p:nvSpPr>
        <p:spPr>
          <a:xfrm>
            <a:off x="6746240" y="5176864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agnetic Disk 11">
            <a:extLst>
              <a:ext uri="{FF2B5EF4-FFF2-40B4-BE49-F238E27FC236}">
                <a16:creationId xmlns:a16="http://schemas.microsoft.com/office/drawing/2014/main" id="{27CF8461-D231-2F9A-6CA2-D33CACE53140}"/>
              </a:ext>
            </a:extLst>
          </p:cNvPr>
          <p:cNvSpPr/>
          <p:nvPr/>
        </p:nvSpPr>
        <p:spPr>
          <a:xfrm>
            <a:off x="6746240" y="5941180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agnetic Disk 12">
            <a:extLst>
              <a:ext uri="{FF2B5EF4-FFF2-40B4-BE49-F238E27FC236}">
                <a16:creationId xmlns:a16="http://schemas.microsoft.com/office/drawing/2014/main" id="{6AE5587B-844A-89B3-C356-D9DE53EF16B5}"/>
              </a:ext>
            </a:extLst>
          </p:cNvPr>
          <p:cNvSpPr/>
          <p:nvPr/>
        </p:nvSpPr>
        <p:spPr>
          <a:xfrm>
            <a:off x="6746240" y="3648232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redefined Process 13">
            <a:extLst>
              <a:ext uri="{FF2B5EF4-FFF2-40B4-BE49-F238E27FC236}">
                <a16:creationId xmlns:a16="http://schemas.microsoft.com/office/drawing/2014/main" id="{35B0774E-A836-60B8-378A-9FFED4D67F04}"/>
              </a:ext>
            </a:extLst>
          </p:cNvPr>
          <p:cNvSpPr/>
          <p:nvPr/>
        </p:nvSpPr>
        <p:spPr>
          <a:xfrm>
            <a:off x="1676400" y="478615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redefined Process 14">
            <a:extLst>
              <a:ext uri="{FF2B5EF4-FFF2-40B4-BE49-F238E27FC236}">
                <a16:creationId xmlns:a16="http://schemas.microsoft.com/office/drawing/2014/main" id="{1FFDEFFC-11FB-B660-BB62-07DE39F442CA}"/>
              </a:ext>
            </a:extLst>
          </p:cNvPr>
          <p:cNvSpPr/>
          <p:nvPr/>
        </p:nvSpPr>
        <p:spPr>
          <a:xfrm>
            <a:off x="1676400" y="572087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48AAD-8A60-E91C-24A1-E990651E60E3}"/>
              </a:ext>
            </a:extLst>
          </p:cNvPr>
          <p:cNvSpPr txBox="1"/>
          <p:nvPr/>
        </p:nvSpPr>
        <p:spPr>
          <a:xfrm>
            <a:off x="6478722" y="3068599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Resources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D7CFF5-0592-2E07-BC4B-A4B6867134FD}"/>
              </a:ext>
            </a:extLst>
          </p:cNvPr>
          <p:cNvSpPr txBox="1"/>
          <p:nvPr/>
        </p:nvSpPr>
        <p:spPr>
          <a:xfrm>
            <a:off x="1578039" y="3231695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Threads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727367-9D74-8F7B-9D2F-228843CD0C0C}"/>
              </a:ext>
            </a:extLst>
          </p:cNvPr>
          <p:cNvCxnSpPr>
            <a:cxnSpLocks/>
            <a:stCxn id="4" idx="3"/>
            <a:endCxn id="13" idx="2"/>
          </p:cNvCxnSpPr>
          <p:nvPr/>
        </p:nvCxnSpPr>
        <p:spPr>
          <a:xfrm flipV="1">
            <a:off x="2590800" y="3954556"/>
            <a:ext cx="4155440" cy="2133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B937A2-CE08-7C5B-379F-CEB5FD3CD53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590800" y="5092476"/>
            <a:ext cx="4155440" cy="479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31ECC1-A226-1DCC-C6A2-B1CF0B698B58}"/>
              </a:ext>
            </a:extLst>
          </p:cNvPr>
          <p:cNvCxnSpPr>
            <a:cxnSpLocks/>
          </p:cNvCxnSpPr>
          <p:nvPr/>
        </p:nvCxnSpPr>
        <p:spPr>
          <a:xfrm flipH="1" flipV="1">
            <a:off x="2590800" y="4324321"/>
            <a:ext cx="4155440" cy="105263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8D68785-7A64-931C-7568-7B77211D34F0}"/>
              </a:ext>
            </a:extLst>
          </p:cNvPr>
          <p:cNvCxnSpPr>
            <a:cxnSpLocks/>
          </p:cNvCxnSpPr>
          <p:nvPr/>
        </p:nvCxnSpPr>
        <p:spPr>
          <a:xfrm flipH="1">
            <a:off x="2590800" y="4107121"/>
            <a:ext cx="4155440" cy="80659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3577B94-4204-8F9A-2557-806F1740DE78}"/>
              </a:ext>
            </a:extLst>
          </p:cNvPr>
          <p:cNvCxnSpPr>
            <a:cxnSpLocks/>
          </p:cNvCxnSpPr>
          <p:nvPr/>
        </p:nvCxnSpPr>
        <p:spPr>
          <a:xfrm flipH="1" flipV="1">
            <a:off x="2590800" y="5325905"/>
            <a:ext cx="4269740" cy="9946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F02618F-B235-668B-827E-A5397CCF54D1}"/>
              </a:ext>
            </a:extLst>
          </p:cNvPr>
          <p:cNvCxnSpPr>
            <a:cxnSpLocks/>
            <a:stCxn id="15" idx="3"/>
            <a:endCxn id="3" idx="2"/>
          </p:cNvCxnSpPr>
          <p:nvPr/>
        </p:nvCxnSpPr>
        <p:spPr>
          <a:xfrm flipV="1">
            <a:off x="2590800" y="4718872"/>
            <a:ext cx="4155440" cy="1308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001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1886D0-9A61-FF44-B86C-D0959D1A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!=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FF096-4465-A64E-A8D2-ADA325CE8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0AB00F3-6FC7-7147-91F7-FE8FC01A7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9547"/>
              </p:ext>
            </p:extLst>
          </p:nvPr>
        </p:nvGraphicFramePr>
        <p:xfrm>
          <a:off x="327991" y="1364212"/>
          <a:ext cx="823954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70">
                  <a:extLst>
                    <a:ext uri="{9D8B030D-6E8A-4147-A177-3AD203B41FA5}">
                      <a16:colId xmlns:a16="http://schemas.microsoft.com/office/drawing/2014/main" val="560510709"/>
                    </a:ext>
                  </a:extLst>
                </a:gridCol>
                <a:gridCol w="4119770">
                  <a:extLst>
                    <a:ext uri="{9D8B030D-6E8A-4147-A177-3AD203B41FA5}">
                      <a16:colId xmlns:a16="http://schemas.microsoft.com/office/drawing/2014/main" val="2902742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Harmony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Python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372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tries all possible executions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executes just 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245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( … ) == [ … ] ==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1 != [1] != 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76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1, == [1,] == (1,) != (1) == [1] ==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[1,] == [1] != (1) == 1 != (1,)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42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f(1) == f 1 == f[1]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f 1 and f[1] are illegal </a:t>
                      </a: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(if f is method)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326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no </a:t>
                      </a:r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return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break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continue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various flow control escapes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3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pointers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object-oriented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746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297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73445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0107A-5359-CA57-2963-6CBC0B256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Create a Wait-For Graph…">
                <a:extLst>
                  <a:ext uri="{FF2B5EF4-FFF2-40B4-BE49-F238E27FC236}">
                    <a16:creationId xmlns:a16="http://schemas.microsoft.com/office/drawing/2014/main" id="{DDB52520-D956-5221-0199-84832181301A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>
                    <a:solidFill>
                      <a:schemeClr val="accent1">
                        <a:hueOff val="47394"/>
                        <a:satOff val="-25753"/>
                        <a:lumOff val="-7544"/>
                      </a:schemeClr>
                    </a:solidFill>
                  </a:defRPr>
                </a:pPr>
                <a:r>
                  <a:rPr lang="en-US" sz="3600" dirty="0"/>
                  <a:t>Known as the </a:t>
                </a:r>
                <a:r>
                  <a:rPr lang="en-US" sz="3600" dirty="0">
                    <a:solidFill>
                      <a:srgbClr val="FF0000"/>
                    </a:solidFill>
                  </a:rPr>
                  <a:t>Resource Allocation Graph</a:t>
                </a:r>
              </a:p>
              <a:p>
                <a:pPr>
                  <a:defRPr>
                    <a:solidFill>
                      <a:schemeClr val="accent1">
                        <a:hueOff val="47394"/>
                        <a:satOff val="-25753"/>
                        <a:lumOff val="-7544"/>
                      </a:schemeClr>
                    </a:solidFill>
                  </a:defRPr>
                </a:pPr>
                <a:r>
                  <a:rPr lang="en-US" sz="3600" dirty="0"/>
                  <a:t>Deadlock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3600" dirty="0"/>
                  <a:t> cycle in the graph</a:t>
                </a:r>
              </a:p>
            </p:txBody>
          </p:sp>
        </mc:Choice>
        <mc:Fallback xmlns="">
          <p:sp>
            <p:nvSpPr>
              <p:cNvPr id="167" name="Create a Wait-For Graph…">
                <a:extLst>
                  <a:ext uri="{FF2B5EF4-FFF2-40B4-BE49-F238E27FC236}">
                    <a16:creationId xmlns:a16="http://schemas.microsoft.com/office/drawing/2014/main" id="{DDB52520-D956-5221-0199-84832181301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044" t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67F43FA-BCE9-D04F-10EC-3C261D36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03183"/>
            <a:ext cx="8961120" cy="887417"/>
          </a:xfrm>
        </p:spPr>
        <p:txBody>
          <a:bodyPr/>
          <a:lstStyle/>
          <a:p>
            <a:r>
              <a:rPr lang="en-US" dirty="0"/>
              <a:t>Deadlock Detection</a:t>
            </a:r>
          </a:p>
        </p:txBody>
      </p:sp>
      <p:sp>
        <p:nvSpPr>
          <p:cNvPr id="166" name="Slide Number">
            <a:extLst>
              <a:ext uri="{FF2B5EF4-FFF2-40B4-BE49-F238E27FC236}">
                <a16:creationId xmlns:a16="http://schemas.microsoft.com/office/drawing/2014/main" id="{C5193FCC-DDBF-237E-A4C7-FCDC364D0DED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240</a:t>
            </a:fld>
            <a:endParaRPr/>
          </a:p>
        </p:txBody>
      </p:sp>
      <p:sp>
        <p:nvSpPr>
          <p:cNvPr id="3" name="Magnetic Disk 2">
            <a:extLst>
              <a:ext uri="{FF2B5EF4-FFF2-40B4-BE49-F238E27FC236}">
                <a16:creationId xmlns:a16="http://schemas.microsoft.com/office/drawing/2014/main" id="{BF116899-564D-15D1-2657-4B585AAE97AF}"/>
              </a:ext>
            </a:extLst>
          </p:cNvPr>
          <p:cNvSpPr/>
          <p:nvPr/>
        </p:nvSpPr>
        <p:spPr>
          <a:xfrm>
            <a:off x="6746240" y="4412548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edefined Process 3">
            <a:extLst>
              <a:ext uri="{FF2B5EF4-FFF2-40B4-BE49-F238E27FC236}">
                <a16:creationId xmlns:a16="http://schemas.microsoft.com/office/drawing/2014/main" id="{10CB54FC-1C74-3569-EA8B-2DFE9902B660}"/>
              </a:ext>
            </a:extLst>
          </p:cNvPr>
          <p:cNvSpPr/>
          <p:nvPr/>
        </p:nvSpPr>
        <p:spPr>
          <a:xfrm>
            <a:off x="1676400" y="386159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gnetic Disk 10">
            <a:extLst>
              <a:ext uri="{FF2B5EF4-FFF2-40B4-BE49-F238E27FC236}">
                <a16:creationId xmlns:a16="http://schemas.microsoft.com/office/drawing/2014/main" id="{00C90D34-2B35-98C4-0859-9EFB767783DD}"/>
              </a:ext>
            </a:extLst>
          </p:cNvPr>
          <p:cNvSpPr/>
          <p:nvPr/>
        </p:nvSpPr>
        <p:spPr>
          <a:xfrm>
            <a:off x="6746240" y="5176864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agnetic Disk 11">
            <a:extLst>
              <a:ext uri="{FF2B5EF4-FFF2-40B4-BE49-F238E27FC236}">
                <a16:creationId xmlns:a16="http://schemas.microsoft.com/office/drawing/2014/main" id="{7009029B-86D9-3B0B-4E56-DE047F0D30B6}"/>
              </a:ext>
            </a:extLst>
          </p:cNvPr>
          <p:cNvSpPr/>
          <p:nvPr/>
        </p:nvSpPr>
        <p:spPr>
          <a:xfrm>
            <a:off x="6746240" y="5941180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agnetic Disk 12">
            <a:extLst>
              <a:ext uri="{FF2B5EF4-FFF2-40B4-BE49-F238E27FC236}">
                <a16:creationId xmlns:a16="http://schemas.microsoft.com/office/drawing/2014/main" id="{AC6B7343-5219-2C05-349B-82EF0002A0B7}"/>
              </a:ext>
            </a:extLst>
          </p:cNvPr>
          <p:cNvSpPr/>
          <p:nvPr/>
        </p:nvSpPr>
        <p:spPr>
          <a:xfrm>
            <a:off x="6746240" y="3648232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redefined Process 13">
            <a:extLst>
              <a:ext uri="{FF2B5EF4-FFF2-40B4-BE49-F238E27FC236}">
                <a16:creationId xmlns:a16="http://schemas.microsoft.com/office/drawing/2014/main" id="{2A3DF4D9-6EE2-0A62-5863-457A0FC6401E}"/>
              </a:ext>
            </a:extLst>
          </p:cNvPr>
          <p:cNvSpPr/>
          <p:nvPr/>
        </p:nvSpPr>
        <p:spPr>
          <a:xfrm>
            <a:off x="1676400" y="478615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redefined Process 14">
            <a:extLst>
              <a:ext uri="{FF2B5EF4-FFF2-40B4-BE49-F238E27FC236}">
                <a16:creationId xmlns:a16="http://schemas.microsoft.com/office/drawing/2014/main" id="{22BD8461-5332-967D-A2E3-BF74B37A7901}"/>
              </a:ext>
            </a:extLst>
          </p:cNvPr>
          <p:cNvSpPr/>
          <p:nvPr/>
        </p:nvSpPr>
        <p:spPr>
          <a:xfrm>
            <a:off x="1676400" y="572087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61222D-BAAA-8626-1E88-CE296D5FC314}"/>
              </a:ext>
            </a:extLst>
          </p:cNvPr>
          <p:cNvSpPr txBox="1"/>
          <p:nvPr/>
        </p:nvSpPr>
        <p:spPr>
          <a:xfrm>
            <a:off x="6478722" y="3068599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Resources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11F79-C787-224C-AF7C-6A9F14022753}"/>
              </a:ext>
            </a:extLst>
          </p:cNvPr>
          <p:cNvSpPr txBox="1"/>
          <p:nvPr/>
        </p:nvSpPr>
        <p:spPr>
          <a:xfrm>
            <a:off x="1578039" y="3231695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Threads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DA7538-E69B-7B09-C9AE-D7201128E2F7}"/>
              </a:ext>
            </a:extLst>
          </p:cNvPr>
          <p:cNvCxnSpPr>
            <a:cxnSpLocks/>
            <a:stCxn id="4" idx="3"/>
            <a:endCxn id="13" idx="2"/>
          </p:cNvCxnSpPr>
          <p:nvPr/>
        </p:nvCxnSpPr>
        <p:spPr>
          <a:xfrm flipV="1">
            <a:off x="2590800" y="3954556"/>
            <a:ext cx="4155440" cy="2133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DC3E6D-E779-5CE4-1413-FA93256105D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590800" y="5092476"/>
            <a:ext cx="4155440" cy="479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A9D85D-E456-0249-472E-D872780ACADF}"/>
              </a:ext>
            </a:extLst>
          </p:cNvPr>
          <p:cNvCxnSpPr>
            <a:cxnSpLocks/>
          </p:cNvCxnSpPr>
          <p:nvPr/>
        </p:nvCxnSpPr>
        <p:spPr>
          <a:xfrm flipH="1" flipV="1">
            <a:off x="2590800" y="4324321"/>
            <a:ext cx="4155440" cy="105263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121AD86-38D5-8BD0-4281-DEC569B312E3}"/>
              </a:ext>
            </a:extLst>
          </p:cNvPr>
          <p:cNvCxnSpPr>
            <a:cxnSpLocks/>
          </p:cNvCxnSpPr>
          <p:nvPr/>
        </p:nvCxnSpPr>
        <p:spPr>
          <a:xfrm flipH="1">
            <a:off x="2590800" y="4107121"/>
            <a:ext cx="4155440" cy="80659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846D4CA-FA9A-0BC4-3B02-3C46D37B9AD0}"/>
              </a:ext>
            </a:extLst>
          </p:cNvPr>
          <p:cNvCxnSpPr>
            <a:cxnSpLocks/>
          </p:cNvCxnSpPr>
          <p:nvPr/>
        </p:nvCxnSpPr>
        <p:spPr>
          <a:xfrm flipH="1" flipV="1">
            <a:off x="2590800" y="5325905"/>
            <a:ext cx="4269740" cy="9946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ED4719-C661-63AE-E045-1F3AC6A82807}"/>
              </a:ext>
            </a:extLst>
          </p:cNvPr>
          <p:cNvCxnSpPr>
            <a:cxnSpLocks/>
            <a:stCxn id="15" idx="3"/>
            <a:endCxn id="3" idx="2"/>
          </p:cNvCxnSpPr>
          <p:nvPr/>
        </p:nvCxnSpPr>
        <p:spPr>
          <a:xfrm flipV="1">
            <a:off x="2590800" y="4718872"/>
            <a:ext cx="4155440" cy="1308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39180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2291F-A46A-9712-EC48-6CEDE560C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Create a Wait-For Graph…">
                <a:extLst>
                  <a:ext uri="{FF2B5EF4-FFF2-40B4-BE49-F238E27FC236}">
                    <a16:creationId xmlns:a16="http://schemas.microsoft.com/office/drawing/2014/main" id="{2F1A84DD-03C3-32D0-E92F-0C5D1DC33199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>
                    <a:solidFill>
                      <a:schemeClr val="accent1">
                        <a:hueOff val="47394"/>
                        <a:satOff val="-25753"/>
                        <a:lumOff val="-7544"/>
                      </a:schemeClr>
                    </a:solidFill>
                  </a:defRPr>
                </a:pPr>
                <a:r>
                  <a:rPr lang="en-US" sz="3600" dirty="0"/>
                  <a:t>Known as the </a:t>
                </a:r>
                <a:r>
                  <a:rPr lang="en-US" sz="3600" dirty="0">
                    <a:solidFill>
                      <a:srgbClr val="FF0000"/>
                    </a:solidFill>
                  </a:rPr>
                  <a:t>Resource Allocation Graph</a:t>
                </a:r>
              </a:p>
              <a:p>
                <a:pPr>
                  <a:defRPr>
                    <a:solidFill>
                      <a:schemeClr val="accent1">
                        <a:hueOff val="47394"/>
                        <a:satOff val="-25753"/>
                        <a:lumOff val="-7544"/>
                      </a:schemeClr>
                    </a:solidFill>
                  </a:defRPr>
                </a:pPr>
                <a:r>
                  <a:rPr lang="en-US" sz="3600" dirty="0"/>
                  <a:t>Deadlock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3600" dirty="0"/>
                  <a:t> cycle in the graph</a:t>
                </a:r>
              </a:p>
            </p:txBody>
          </p:sp>
        </mc:Choice>
        <mc:Fallback xmlns="">
          <p:sp>
            <p:nvSpPr>
              <p:cNvPr id="167" name="Create a Wait-For Graph…">
                <a:extLst>
                  <a:ext uri="{FF2B5EF4-FFF2-40B4-BE49-F238E27FC236}">
                    <a16:creationId xmlns:a16="http://schemas.microsoft.com/office/drawing/2014/main" id="{2F1A84DD-03C3-32D0-E92F-0C5D1DC3319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044" t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DCAD3E5-CB5C-67D6-217A-1087AF10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03183"/>
            <a:ext cx="8961120" cy="887417"/>
          </a:xfrm>
        </p:spPr>
        <p:txBody>
          <a:bodyPr/>
          <a:lstStyle/>
          <a:p>
            <a:r>
              <a:rPr lang="en-US" dirty="0"/>
              <a:t>Deadlock Detection</a:t>
            </a:r>
          </a:p>
        </p:txBody>
      </p:sp>
      <p:sp>
        <p:nvSpPr>
          <p:cNvPr id="166" name="Slide Number">
            <a:extLst>
              <a:ext uri="{FF2B5EF4-FFF2-40B4-BE49-F238E27FC236}">
                <a16:creationId xmlns:a16="http://schemas.microsoft.com/office/drawing/2014/main" id="{0DBE1969-472C-262E-0B97-4E580BF929CB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241</a:t>
            </a:fld>
            <a:endParaRPr/>
          </a:p>
        </p:txBody>
      </p:sp>
      <p:sp>
        <p:nvSpPr>
          <p:cNvPr id="3" name="Magnetic Disk 2">
            <a:extLst>
              <a:ext uri="{FF2B5EF4-FFF2-40B4-BE49-F238E27FC236}">
                <a16:creationId xmlns:a16="http://schemas.microsoft.com/office/drawing/2014/main" id="{DB2C89D4-69F1-ED2E-7196-AD51139C2974}"/>
              </a:ext>
            </a:extLst>
          </p:cNvPr>
          <p:cNvSpPr/>
          <p:nvPr/>
        </p:nvSpPr>
        <p:spPr>
          <a:xfrm>
            <a:off x="6746240" y="4412548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edefined Process 3">
            <a:extLst>
              <a:ext uri="{FF2B5EF4-FFF2-40B4-BE49-F238E27FC236}">
                <a16:creationId xmlns:a16="http://schemas.microsoft.com/office/drawing/2014/main" id="{13B2DB46-0BC5-6440-7192-7EE22C399929}"/>
              </a:ext>
            </a:extLst>
          </p:cNvPr>
          <p:cNvSpPr/>
          <p:nvPr/>
        </p:nvSpPr>
        <p:spPr>
          <a:xfrm>
            <a:off x="1676400" y="386159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gnetic Disk 10">
            <a:extLst>
              <a:ext uri="{FF2B5EF4-FFF2-40B4-BE49-F238E27FC236}">
                <a16:creationId xmlns:a16="http://schemas.microsoft.com/office/drawing/2014/main" id="{7A2A7C48-FA2A-1140-4D6D-A29EEA6C2A8B}"/>
              </a:ext>
            </a:extLst>
          </p:cNvPr>
          <p:cNvSpPr/>
          <p:nvPr/>
        </p:nvSpPr>
        <p:spPr>
          <a:xfrm>
            <a:off x="6746240" y="5176864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agnetic Disk 11">
            <a:extLst>
              <a:ext uri="{FF2B5EF4-FFF2-40B4-BE49-F238E27FC236}">
                <a16:creationId xmlns:a16="http://schemas.microsoft.com/office/drawing/2014/main" id="{789DA494-F200-3E35-AF07-F3EDA7622942}"/>
              </a:ext>
            </a:extLst>
          </p:cNvPr>
          <p:cNvSpPr/>
          <p:nvPr/>
        </p:nvSpPr>
        <p:spPr>
          <a:xfrm>
            <a:off x="6746240" y="5941180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agnetic Disk 12">
            <a:extLst>
              <a:ext uri="{FF2B5EF4-FFF2-40B4-BE49-F238E27FC236}">
                <a16:creationId xmlns:a16="http://schemas.microsoft.com/office/drawing/2014/main" id="{C1FCCDB0-FD94-BF98-4AD9-8DE0E333CA42}"/>
              </a:ext>
            </a:extLst>
          </p:cNvPr>
          <p:cNvSpPr/>
          <p:nvPr/>
        </p:nvSpPr>
        <p:spPr>
          <a:xfrm>
            <a:off x="6746240" y="3648232"/>
            <a:ext cx="914400" cy="612648"/>
          </a:xfrm>
          <a:prstGeom prst="flowChartMagneticDisk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redefined Process 13">
            <a:extLst>
              <a:ext uri="{FF2B5EF4-FFF2-40B4-BE49-F238E27FC236}">
                <a16:creationId xmlns:a16="http://schemas.microsoft.com/office/drawing/2014/main" id="{BD5AF469-0409-F117-2474-25DA0680900F}"/>
              </a:ext>
            </a:extLst>
          </p:cNvPr>
          <p:cNvSpPr/>
          <p:nvPr/>
        </p:nvSpPr>
        <p:spPr>
          <a:xfrm>
            <a:off x="1676400" y="478615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redefined Process 14">
            <a:extLst>
              <a:ext uri="{FF2B5EF4-FFF2-40B4-BE49-F238E27FC236}">
                <a16:creationId xmlns:a16="http://schemas.microsoft.com/office/drawing/2014/main" id="{E03B3362-F843-3E2D-60E7-770CDA98F6B9}"/>
              </a:ext>
            </a:extLst>
          </p:cNvPr>
          <p:cNvSpPr/>
          <p:nvPr/>
        </p:nvSpPr>
        <p:spPr>
          <a:xfrm>
            <a:off x="1676400" y="5720872"/>
            <a:ext cx="914400" cy="612648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7A2E75-C539-60F4-4B82-FC00E2DBD44C}"/>
              </a:ext>
            </a:extLst>
          </p:cNvPr>
          <p:cNvSpPr txBox="1"/>
          <p:nvPr/>
        </p:nvSpPr>
        <p:spPr>
          <a:xfrm>
            <a:off x="6478722" y="3068599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Resources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E47911-F94F-BE53-1BB2-31571E33E540}"/>
              </a:ext>
            </a:extLst>
          </p:cNvPr>
          <p:cNvSpPr txBox="1"/>
          <p:nvPr/>
        </p:nvSpPr>
        <p:spPr>
          <a:xfrm>
            <a:off x="1578039" y="3231695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Threads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C2682A-63F4-21F8-BC3C-0B2B925668BC}"/>
              </a:ext>
            </a:extLst>
          </p:cNvPr>
          <p:cNvCxnSpPr>
            <a:cxnSpLocks/>
            <a:stCxn id="4" idx="3"/>
            <a:endCxn id="13" idx="2"/>
          </p:cNvCxnSpPr>
          <p:nvPr/>
        </p:nvCxnSpPr>
        <p:spPr>
          <a:xfrm flipV="1">
            <a:off x="2590800" y="3954556"/>
            <a:ext cx="4155440" cy="21336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019E15-B4ED-8853-130F-518111F4B32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590800" y="5092476"/>
            <a:ext cx="4155440" cy="479836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86D1E6C-F04F-364F-C692-63EE5B3EB0CD}"/>
              </a:ext>
            </a:extLst>
          </p:cNvPr>
          <p:cNvCxnSpPr>
            <a:cxnSpLocks/>
          </p:cNvCxnSpPr>
          <p:nvPr/>
        </p:nvCxnSpPr>
        <p:spPr>
          <a:xfrm flipH="1" flipV="1">
            <a:off x="2590800" y="4324321"/>
            <a:ext cx="4155440" cy="105263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220A6A-C438-F22E-ED97-560BC86BC0C5}"/>
              </a:ext>
            </a:extLst>
          </p:cNvPr>
          <p:cNvCxnSpPr>
            <a:cxnSpLocks/>
          </p:cNvCxnSpPr>
          <p:nvPr/>
        </p:nvCxnSpPr>
        <p:spPr>
          <a:xfrm flipH="1">
            <a:off x="2590800" y="4107121"/>
            <a:ext cx="4155440" cy="80659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123159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15209E1-D41B-FBDE-3DC6-31106D2B05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Graph Reduction Algorithm:</a:t>
                </a:r>
              </a:p>
              <a:p>
                <a:pPr lvl="1"/>
                <a:r>
                  <a:rPr lang="en-US" sz="3200" dirty="0"/>
                  <a:t>While there are nodes with no outgoing edges</a:t>
                </a:r>
              </a:p>
              <a:p>
                <a:pPr lvl="2"/>
                <a:r>
                  <a:rPr lang="en-US" sz="2800" dirty="0"/>
                  <a:t>select one such node</a:t>
                </a:r>
              </a:p>
              <a:p>
                <a:pPr lvl="2"/>
                <a:r>
                  <a:rPr lang="en-US" sz="2800" dirty="0"/>
                  <a:t>remove node and its incoming edges</a:t>
                </a:r>
              </a:p>
              <a:p>
                <a:pPr lvl="1"/>
                <a:r>
                  <a:rPr lang="en-US" sz="3200" dirty="0"/>
                  <a:t>If the graph empty (no nodes), then no cycles</a:t>
                </a:r>
              </a:p>
              <a:p>
                <a:pPr lvl="1"/>
                <a:r>
                  <a:rPr lang="en-US" sz="3200" dirty="0"/>
                  <a:t>No cycles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200" dirty="0"/>
                  <a:t> No deadlock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15209E1-D41B-FBDE-3DC6-31106D2B05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44" t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2D108FA-436B-F4E3-26AC-44CCB2414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Cycles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2F0D3-E8A1-9A9B-0E84-D414ECA1B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444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Reactive Approaches: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</a:pPr>
            <a:r>
              <a:rPr lang="en-US" sz="3500" dirty="0"/>
              <a:t>Deadlock detection is expensive</a:t>
            </a:r>
          </a:p>
          <a:p>
            <a:pPr>
              <a:buSzPct val="100000"/>
            </a:pPr>
            <a:r>
              <a:rPr lang="en-US" sz="3500" dirty="0"/>
              <a:t>When to run graph reduction?</a:t>
            </a:r>
          </a:p>
          <a:p>
            <a:pPr lvl="1">
              <a:buSzPct val="100000"/>
            </a:pPr>
            <a:r>
              <a:rPr lang="en-US" sz="3167" dirty="0"/>
              <a:t>When a resource request cannot be granted? </a:t>
            </a:r>
          </a:p>
          <a:p>
            <a:pPr lvl="1">
              <a:buSzPct val="100000"/>
            </a:pPr>
            <a:r>
              <a:rPr lang="en-US" sz="3167" dirty="0"/>
              <a:t>When a thread has been blocked for a certain amount of time?</a:t>
            </a:r>
          </a:p>
          <a:p>
            <a:pPr lvl="1">
              <a:buSzPct val="100000"/>
            </a:pPr>
            <a:r>
              <a:rPr lang="en-US" sz="3167" dirty="0"/>
              <a:t>Periodically?</a:t>
            </a:r>
          </a:p>
        </p:txBody>
      </p:sp>
      <p:sp>
        <p:nvSpPr>
          <p:cNvPr id="527" name="Dealing with Deadlocks (1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Deadlock Detection</a:t>
            </a:r>
            <a:endParaRPr dirty="0"/>
          </a:p>
        </p:txBody>
      </p:sp>
      <p:sp>
        <p:nvSpPr>
          <p:cNvPr id="528" name="Slide Number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2342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Reactive Approaches:…"/>
          <p:cNvSpPr txBox="1">
            <a:spLocks noGrp="1"/>
          </p:cNvSpPr>
          <p:nvPr>
            <p:ph idx="1"/>
          </p:nvPr>
        </p:nvSpPr>
        <p:spPr>
          <a:xfrm>
            <a:off x="228600" y="990600"/>
            <a:ext cx="8823960" cy="57419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71488" indent="-457200"/>
            <a:r>
              <a:rPr lang="en-US" sz="3200" dirty="0"/>
              <a:t>Blue screen and reboot</a:t>
            </a:r>
          </a:p>
          <a:p>
            <a:pPr marL="757238" lvl="1" indent="-457200"/>
            <a:r>
              <a:rPr lang="en-US" sz="2534" dirty="0">
                <a:solidFill>
                  <a:srgbClr val="FF0000"/>
                </a:solidFill>
              </a:rPr>
              <a:t>Can lose data / results of long computations</a:t>
            </a:r>
          </a:p>
          <a:p>
            <a:pPr marL="471488" indent="-457200"/>
            <a:r>
              <a:rPr lang="en-US" sz="3200" dirty="0"/>
              <a:t>Deny a request to remove </a:t>
            </a:r>
            <a:r>
              <a:rPr lang="en-US" sz="3200" dirty="0" err="1"/>
              <a:t>cyle</a:t>
            </a:r>
            <a:endParaRPr lang="en-US" sz="3200" dirty="0"/>
          </a:p>
          <a:p>
            <a:pPr marL="757238" lvl="1" indent="-457200"/>
            <a:r>
              <a:rPr lang="en-US" sz="2867" dirty="0">
                <a:solidFill>
                  <a:srgbClr val="FF0000"/>
                </a:solidFill>
              </a:rPr>
              <a:t>Programmer responsible for exception</a:t>
            </a:r>
          </a:p>
          <a:p>
            <a:pPr marL="471488" indent="-457200"/>
            <a:r>
              <a:rPr lang="en-US" sz="3200" dirty="0">
                <a:solidFill>
                  <a:schemeClr val="tx2"/>
                </a:solidFill>
              </a:rPr>
              <a:t>Kill processes until cycle is gone</a:t>
            </a:r>
          </a:p>
          <a:p>
            <a:pPr marL="757238" lvl="1" indent="-457200"/>
            <a:r>
              <a:rPr lang="en-US" sz="2867" dirty="0">
                <a:solidFill>
                  <a:srgbClr val="FF0000"/>
                </a:solidFill>
              </a:rPr>
              <a:t>Can lose data / results of long computations</a:t>
            </a:r>
          </a:p>
          <a:p>
            <a:pPr marL="757238" lvl="1" indent="-457200"/>
            <a:r>
              <a:rPr lang="en-US" sz="2867" dirty="0">
                <a:solidFill>
                  <a:srgbClr val="00B050"/>
                </a:solidFill>
              </a:rPr>
              <a:t>Select processes that have been running shortest amount of time</a:t>
            </a:r>
          </a:p>
          <a:p>
            <a:pPr marL="471488" indent="-457200"/>
            <a:r>
              <a:rPr lang="en-US" sz="3200" dirty="0">
                <a:solidFill>
                  <a:schemeClr val="tx2"/>
                </a:solidFill>
              </a:rPr>
              <a:t>Use transactions to access resources</a:t>
            </a:r>
          </a:p>
          <a:p>
            <a:pPr marL="757238" lvl="1" indent="-457200"/>
            <a:r>
              <a:rPr lang="en-US" sz="2867" dirty="0">
                <a:solidFill>
                  <a:srgbClr val="00B050"/>
                </a:solidFill>
              </a:rPr>
              <a:t>Abort and retry transaction if deadlock exists</a:t>
            </a:r>
          </a:p>
          <a:p>
            <a:pPr marL="757238" lvl="1" indent="-457200"/>
            <a:r>
              <a:rPr lang="en-US" sz="2867" dirty="0">
                <a:solidFill>
                  <a:srgbClr val="FF0000"/>
                </a:solidFill>
              </a:rPr>
              <a:t>Requires roll-back or versioning of state</a:t>
            </a:r>
          </a:p>
          <a:p>
            <a:pPr marL="0" indent="0">
              <a:buNone/>
              <a:defRPr sz="4400"/>
            </a:pPr>
            <a:endParaRPr lang="en-US" sz="2800" dirty="0"/>
          </a:p>
        </p:txBody>
      </p:sp>
      <p:sp>
        <p:nvSpPr>
          <p:cNvPr id="527" name="Dealing with Deadlocks (1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Deadlock</a:t>
            </a:r>
            <a:r>
              <a:rPr lang="en-US" dirty="0"/>
              <a:t> Recovery Strategies</a:t>
            </a:r>
            <a:endParaRPr dirty="0"/>
          </a:p>
        </p:txBody>
      </p:sp>
      <p:sp>
        <p:nvSpPr>
          <p:cNvPr id="528" name="Slide Number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075793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2438400"/>
          </a:xfrm>
        </p:spPr>
        <p:txBody>
          <a:bodyPr/>
          <a:lstStyle/>
          <a:p>
            <a:r>
              <a:rPr lang="en-US" dirty="0"/>
              <a:t>Actors</a:t>
            </a:r>
            <a:br>
              <a:rPr lang="en-US" dirty="0"/>
            </a:br>
            <a:endParaRPr lang="en-US" sz="36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6172200"/>
            <a:ext cx="883919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rPr>
              <a:t>[</a:t>
            </a:r>
            <a:r>
              <a:rPr lang="en-US" sz="2000" dirty="0" err="1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rPr>
              <a:t>Robbert</a:t>
            </a:r>
            <a:r>
              <a:rPr lang="en-US" sz="2000" dirty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rPr>
              <a:t> van Renesse]</a:t>
            </a:r>
          </a:p>
        </p:txBody>
      </p:sp>
    </p:spTree>
    <p:extLst>
      <p:ext uri="{BB962C8B-B14F-4D97-AF65-F5344CB8AC3E}">
        <p14:creationId xmlns:p14="http://schemas.microsoft.com/office/powerpoint/2010/main" val="358437826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 process can create “endpoints”…"/>
          <p:cNvSpPr txBox="1">
            <a:spLocks noGrp="1"/>
          </p:cNvSpPr>
          <p:nvPr>
            <p:ph idx="1"/>
          </p:nvPr>
        </p:nvSpPr>
        <p:spPr>
          <a:xfrm>
            <a:off x="228600" y="990600"/>
            <a:ext cx="8686800" cy="4191000"/>
          </a:xfrm>
        </p:spPr>
        <p:txBody>
          <a:bodyPr>
            <a:normAutofit/>
          </a:bodyPr>
          <a:lstStyle/>
          <a:p>
            <a:r>
              <a:rPr lang="en-US" sz="3200" dirty="0"/>
              <a:t>An </a:t>
            </a:r>
            <a:r>
              <a:rPr lang="en-US" sz="3200" i="1" dirty="0"/>
              <a:t>actor</a:t>
            </a:r>
            <a:r>
              <a:rPr lang="en-US" sz="3200" dirty="0"/>
              <a:t> is a type of process</a:t>
            </a:r>
          </a:p>
          <a:p>
            <a:r>
              <a:rPr lang="en-US" sz="3200" dirty="0"/>
              <a:t>Each actor has an incoming </a:t>
            </a:r>
            <a:r>
              <a:rPr lang="en-US" sz="3200" i="1" dirty="0"/>
              <a:t>message queue</a:t>
            </a:r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No other shared state</a:t>
            </a:r>
          </a:p>
          <a:p>
            <a:r>
              <a:rPr lang="en-US" sz="3200" dirty="0"/>
              <a:t>Actors communicate by “message passing”</a:t>
            </a:r>
          </a:p>
          <a:p>
            <a:pPr lvl="1"/>
            <a:r>
              <a:rPr lang="en-US" sz="2867" dirty="0"/>
              <a:t>placing messages on message queues</a:t>
            </a:r>
          </a:p>
          <a:p>
            <a:r>
              <a:rPr lang="en-US" sz="3200" dirty="0"/>
              <a:t>Supports modular concurrent programs</a:t>
            </a:r>
          </a:p>
          <a:p>
            <a:r>
              <a:rPr lang="en-US" sz="3200" i="1" dirty="0"/>
              <a:t>Actors and message queues are abstractions</a:t>
            </a:r>
          </a:p>
        </p:txBody>
      </p:sp>
      <p:sp>
        <p:nvSpPr>
          <p:cNvPr id="197" name="Basic Network Abstraction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 Model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9371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 process can create “endpoints”…"/>
          <p:cNvSpPr txBox="1">
            <a:spLocks noGrp="1"/>
          </p:cNvSpPr>
          <p:nvPr>
            <p:ph idx="1"/>
          </p:nvPr>
        </p:nvSpPr>
        <p:spPr>
          <a:xfrm>
            <a:off x="228600" y="990600"/>
            <a:ext cx="8686800" cy="2667000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Data structure owned by a “server actor”</a:t>
            </a:r>
            <a:endParaRPr lang="en-US" sz="2867" dirty="0"/>
          </a:p>
          <a:p>
            <a:r>
              <a:rPr lang="en-US" sz="2867" dirty="0"/>
              <a:t>Client actors can send request messages to the server and receive response messages if necessary</a:t>
            </a:r>
          </a:p>
          <a:p>
            <a:r>
              <a:rPr lang="en-US" sz="2867" dirty="0"/>
              <a:t>Server actor awaits requests on its queue and executes one request at a time</a:t>
            </a:r>
          </a:p>
          <a:p>
            <a:pPr marL="0" indent="0">
              <a:buNone/>
            </a:pPr>
            <a:endParaRPr lang="en-US" sz="2867" dirty="0"/>
          </a:p>
          <a:p>
            <a:pPr marL="0" indent="0">
              <a:buNone/>
            </a:pPr>
            <a:r>
              <a:rPr lang="en-US" sz="2867" dirty="0">
                <a:sym typeface="Wingdings" pitchFamily="2" charset="2"/>
              </a:rPr>
              <a:t>	</a:t>
            </a:r>
          </a:p>
          <a:p>
            <a:pPr lvl="1"/>
            <a:r>
              <a:rPr lang="en-US" sz="2534" dirty="0">
                <a:solidFill>
                  <a:schemeClr val="accent4"/>
                </a:solidFill>
              </a:rPr>
              <a:t>Mutual Exclusion (one request at a time)</a:t>
            </a:r>
          </a:p>
          <a:p>
            <a:pPr lvl="1"/>
            <a:r>
              <a:rPr lang="en-US" sz="2534" dirty="0">
                <a:solidFill>
                  <a:schemeClr val="accent4"/>
                </a:solidFill>
              </a:rPr>
              <a:t>Progress (requests eventually get to the head of the queue)</a:t>
            </a:r>
          </a:p>
          <a:p>
            <a:pPr lvl="1"/>
            <a:r>
              <a:rPr lang="en-US" sz="2534" dirty="0">
                <a:solidFill>
                  <a:schemeClr val="accent4"/>
                </a:solidFill>
              </a:rPr>
              <a:t>Fairness (requests are handled in FCFS order)</a:t>
            </a:r>
          </a:p>
        </p:txBody>
      </p:sp>
      <p:sp>
        <p:nvSpPr>
          <p:cNvPr id="197" name="Basic Network Abstraction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Exclusion with Actors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247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4E1E2E-841F-9749-BBC8-CC8521A107A8}"/>
              </a:ext>
            </a:extLst>
          </p:cNvPr>
          <p:cNvGrpSpPr/>
          <p:nvPr/>
        </p:nvGrpSpPr>
        <p:grpSpPr>
          <a:xfrm>
            <a:off x="5324977" y="4937380"/>
            <a:ext cx="2583712" cy="558210"/>
            <a:chOff x="2955851" y="1796902"/>
            <a:chExt cx="2583712" cy="55821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65256C-1ED2-7440-BD39-73A20DAE48E7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CC03377-2F27-364A-AF35-9B33D959C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44DA842-83DA-3F42-BBAE-E0E567B1B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F8C9858-B28A-AE42-8D08-59FDC46870D9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D892EBD-2047-1D4D-A876-2B5251A3CC6D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96E0A9-6F72-974D-BC6D-067DB5C5BE9D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23A0D65-47EA-824D-A7D9-0ED2453DB7F8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EBD985F-AC3E-5248-9C2B-22603E604E29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actor 3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6989ACE-CD2C-DE4D-9E28-F93A0361A5BA}"/>
                </a:ext>
              </a:extLst>
            </p:cNvPr>
            <p:cNvCxnSpPr>
              <a:stCxn id="46" idx="3"/>
              <a:endCxn id="42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ABC08A5-5E4B-D745-ADB3-29EDDE218DE4}"/>
              </a:ext>
            </a:extLst>
          </p:cNvPr>
          <p:cNvGrpSpPr/>
          <p:nvPr/>
        </p:nvGrpSpPr>
        <p:grpSpPr>
          <a:xfrm>
            <a:off x="1327136" y="5968738"/>
            <a:ext cx="2828260" cy="558210"/>
            <a:chOff x="2955851" y="1796902"/>
            <a:chExt cx="2583712" cy="55821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26B00D5-B0F0-1F4C-A01E-CFAFB82F4B51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C0FCF75-7AC2-7A43-9B4D-A32483656D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1121CFF-F840-9740-93CC-08900D9901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A570278-3AB9-934F-BBB3-AA724C2E720C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160F934-FF42-2C40-8742-191D3EBB2B45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CFFBAB2-C3EF-DE45-9245-DFF50EDA5F9B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B5695E-8823-0544-891A-5BD29A3CE09C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21FB49-1784-7842-8B8D-F9102F1194F7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actor 2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9944D11-D78A-DF46-825D-B06CECF87661}"/>
                </a:ext>
              </a:extLst>
            </p:cNvPr>
            <p:cNvCxnSpPr>
              <a:stCxn id="56" idx="3"/>
              <a:endCxn id="52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5AED643-CB79-254D-827A-19D07600259B}"/>
              </a:ext>
            </a:extLst>
          </p:cNvPr>
          <p:cNvCxnSpPr>
            <a:cxnSpLocks/>
          </p:cNvCxnSpPr>
          <p:nvPr/>
        </p:nvCxnSpPr>
        <p:spPr>
          <a:xfrm>
            <a:off x="3925291" y="4286791"/>
            <a:ext cx="1399686" cy="852606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ED5F615-9F94-1A44-8ABA-17368755849B}"/>
              </a:ext>
            </a:extLst>
          </p:cNvPr>
          <p:cNvCxnSpPr>
            <a:cxnSpLocks/>
            <a:stCxn id="52" idx="7"/>
          </p:cNvCxnSpPr>
          <p:nvPr/>
        </p:nvCxnSpPr>
        <p:spPr>
          <a:xfrm flipV="1">
            <a:off x="3925291" y="5309687"/>
            <a:ext cx="1376395" cy="74079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977B49E2-189D-7B43-9EB7-0C87FA1F97F5}"/>
              </a:ext>
            </a:extLst>
          </p:cNvPr>
          <p:cNvCxnSpPr>
            <a:cxnSpLocks/>
            <a:endCxn id="59" idx="1"/>
          </p:cNvCxnSpPr>
          <p:nvPr/>
        </p:nvCxnSpPr>
        <p:spPr>
          <a:xfrm rot="5400000" flipH="1" flipV="1">
            <a:off x="1115087" y="6275757"/>
            <a:ext cx="426187" cy="37036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F391A7B8-6ADC-E04A-9A0C-CA12005F4D98}"/>
              </a:ext>
            </a:extLst>
          </p:cNvPr>
          <p:cNvCxnSpPr>
            <a:endCxn id="42" idx="4"/>
          </p:cNvCxnSpPr>
          <p:nvPr/>
        </p:nvCxnSpPr>
        <p:spPr>
          <a:xfrm flipV="1">
            <a:off x="1143000" y="5495590"/>
            <a:ext cx="6047991" cy="117844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BCF91E-B8D9-364B-A183-34322CEAB149}"/>
              </a:ext>
            </a:extLst>
          </p:cNvPr>
          <p:cNvGrpSpPr/>
          <p:nvPr/>
        </p:nvGrpSpPr>
        <p:grpSpPr>
          <a:xfrm>
            <a:off x="1327136" y="3810000"/>
            <a:ext cx="2828260" cy="558210"/>
            <a:chOff x="2955851" y="1796902"/>
            <a:chExt cx="2583712" cy="55821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DC6F10E-A5BE-004F-8D82-B27E8D096E72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0FB30D3-D332-0B4F-B625-A497083C0C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E91D021-6C5A-AF48-9F09-7F16094994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362DC2C-F059-D744-82A2-D30E74832FF7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BD70BCD-786F-8A45-A71A-F35C16287BC2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9EC36B7-47FF-EA47-B62D-05F6959ABCC4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0FCC2C2-A75B-F64F-9463-0EDDFF60B5D7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8C8822A-87FE-AA4F-B37E-F28DF3145FE8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actor 1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46DE6AC-CA38-BC4B-8C38-0D129A25D6E5}"/>
                </a:ext>
              </a:extLst>
            </p:cNvPr>
            <p:cNvCxnSpPr>
              <a:stCxn id="70" idx="3"/>
              <a:endCxn id="66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850342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9CE412-0484-5846-B03C-08360FAE3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actor can “wait” for a condition by waiting for a specific message</a:t>
            </a:r>
          </a:p>
          <a:p>
            <a:r>
              <a:rPr lang="en-US" dirty="0"/>
              <a:t>An actor can “notify” another actor by sending it a message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5A912-4C4C-314D-965C-97AE96D1B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Conditional Critical Sections with 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C05F4-D65D-5A42-A9C9-0FCB55F93A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7582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0FCF1D-B38A-3D47-99C8-2E04CE5C5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Organize program with a Manager Actor  and a collection of Worker Actors</a:t>
            </a:r>
          </a:p>
          <a:p>
            <a:r>
              <a:rPr lang="en-US" sz="2400" dirty="0"/>
              <a:t>Manager Actor sends work requests to the Worker Actors</a:t>
            </a:r>
          </a:p>
          <a:p>
            <a:r>
              <a:rPr lang="en-US" sz="2400" dirty="0"/>
              <a:t>Worker Actors send completion requests to the Manager Actor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9C90D8-2105-3A41-9AEA-CA142199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with 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F126D-E214-BB45-B297-2C673050AE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249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F17302-338D-7D40-984D-B56237933825}"/>
              </a:ext>
            </a:extLst>
          </p:cNvPr>
          <p:cNvGrpSpPr/>
          <p:nvPr/>
        </p:nvGrpSpPr>
        <p:grpSpPr>
          <a:xfrm>
            <a:off x="1066800" y="4419600"/>
            <a:ext cx="2583712" cy="558210"/>
            <a:chOff x="2955851" y="1796902"/>
            <a:chExt cx="2583712" cy="5582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344986-4866-C14F-B3F4-A54543FBBCAC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7F61849-2688-AF41-92A2-B298F198B6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7CE1EE7-F997-5845-93EC-D04BB33DC4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3628C7-CB42-E048-BA81-7768176E23D0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7C91102-7055-4847-A151-8E67A020F22D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42609DF-107F-7B49-A708-E20DA354DEF7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3910BDE-28CC-5240-9F7A-52812DD28B14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271FDA8-8F15-CE40-BE1E-7AA78CA63CEC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head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C60C718-EA3B-A64B-AFEA-C1762F05BEDF}"/>
                </a:ext>
              </a:extLst>
            </p:cNvPr>
            <p:cNvCxnSpPr>
              <a:stCxn id="11" idx="3"/>
              <a:endCxn id="7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8038D3-FD73-FB4E-8CED-44A5DF971E67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71948" y="4698705"/>
            <a:ext cx="46497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A8ECBD-4786-FD4D-99C4-A26EE5A43B11}"/>
              </a:ext>
            </a:extLst>
          </p:cNvPr>
          <p:cNvGrpSpPr/>
          <p:nvPr/>
        </p:nvGrpSpPr>
        <p:grpSpPr>
          <a:xfrm>
            <a:off x="4969497" y="4419600"/>
            <a:ext cx="2583712" cy="558210"/>
            <a:chOff x="2955851" y="1796902"/>
            <a:chExt cx="2583712" cy="55821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BDBC98-A61F-A745-869C-D773B4749115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89B6F82-4F69-EC49-8DA9-067E929D7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CB1E09B-C9F5-EC4C-81EC-B45EA43FA8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EA865B9-EE13-E741-9E7A-40D2DF6DCC70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B5404D3-2D93-E04D-BB4C-05F1AC986582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E5846E3-B534-ED4D-888D-D1C3A3C5B0A7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D79FAC-A68B-B749-889E-D495F5AC726C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EBD206B-2D1A-7C4F-A292-97B630D4E84F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worker 3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BB4CF4F-BD11-C147-83A6-E711CF9D2F26}"/>
                </a:ext>
              </a:extLst>
            </p:cNvPr>
            <p:cNvCxnSpPr>
              <a:stCxn id="22" idx="3"/>
              <a:endCxn id="18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609506-DEA0-8B4B-8994-5E17CA054EEE}"/>
              </a:ext>
            </a:extLst>
          </p:cNvPr>
          <p:cNvCxnSpPr>
            <a:cxnSpLocks/>
            <a:stCxn id="7" idx="6"/>
            <a:endCxn id="25" idx="1"/>
          </p:cNvCxnSpPr>
          <p:nvPr/>
        </p:nvCxnSpPr>
        <p:spPr>
          <a:xfrm>
            <a:off x="3650512" y="4698705"/>
            <a:ext cx="148910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C81E5-68B9-B347-B070-8D554DF88CFE}"/>
              </a:ext>
            </a:extLst>
          </p:cNvPr>
          <p:cNvGrpSpPr/>
          <p:nvPr/>
        </p:nvGrpSpPr>
        <p:grpSpPr>
          <a:xfrm>
            <a:off x="4969497" y="3816284"/>
            <a:ext cx="2583712" cy="558210"/>
            <a:chOff x="2955851" y="1796902"/>
            <a:chExt cx="2583712" cy="5582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8DE7682-18A2-414E-8B84-02B22D8B6D10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5998700-0962-0F4C-BF4F-0DA8A05CE8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CD5591D-566D-2C40-9F56-9D73F359D0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9824F29-A35F-FB4B-9984-B9FF27D85C32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E090493-1970-F34B-B16A-744B14062940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2255A7B-3BE5-CC41-ADA4-75B15B060302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1E284F4-03E3-0C4E-9501-63A8D141CCA1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C2F94C5-B1E6-0049-9A97-8007F13C839C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worker 2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AF41AC6-8261-1D4F-855A-865C7D7EAF18}"/>
                </a:ext>
              </a:extLst>
            </p:cNvPr>
            <p:cNvCxnSpPr>
              <a:stCxn id="33" idx="3"/>
              <a:endCxn id="29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8BAC1E-7F16-8F4B-9553-C833D30A9207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3650512" y="4095389"/>
            <a:ext cx="1489108" cy="47661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0012AA-DC30-CF4F-A37B-BE38142E09EE}"/>
              </a:ext>
            </a:extLst>
          </p:cNvPr>
          <p:cNvGrpSpPr/>
          <p:nvPr/>
        </p:nvGrpSpPr>
        <p:grpSpPr>
          <a:xfrm>
            <a:off x="4969497" y="5654512"/>
            <a:ext cx="2583712" cy="558210"/>
            <a:chOff x="2955851" y="1796902"/>
            <a:chExt cx="2583712" cy="55821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1ED77BB-3D56-AA43-B1A2-9F2661892AF6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3F957B7-8F1D-D645-AC31-63FE685420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8B4F8AB-CC72-9F48-B14F-06CECF0F47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D4A844D-51F1-6347-A16C-EAC09C2563E2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2C20323-DDD6-D449-B3A2-5217FD8FADD4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07D9E7B-2FBC-5044-916C-BEFECEA2D7D1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C89B29-6C80-ED48-A229-294C4B30E3ED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65F2E5-3E93-0041-8340-803D519729A4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worker 5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A1BFFC3-7162-624D-96AE-C02D399A2E5A}"/>
                </a:ext>
              </a:extLst>
            </p:cNvPr>
            <p:cNvCxnSpPr>
              <a:stCxn id="44" idx="3"/>
              <a:endCxn id="40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45A311A-6CCC-304C-A558-E73214F39C66}"/>
              </a:ext>
            </a:extLst>
          </p:cNvPr>
          <p:cNvCxnSpPr>
            <a:cxnSpLocks/>
            <a:stCxn id="7" idx="5"/>
            <a:endCxn id="47" idx="1"/>
          </p:cNvCxnSpPr>
          <p:nvPr/>
        </p:nvCxnSpPr>
        <p:spPr>
          <a:xfrm>
            <a:off x="3440303" y="4896062"/>
            <a:ext cx="1699317" cy="103755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177624-51E9-704A-8E45-688D23AB4108}"/>
              </a:ext>
            </a:extLst>
          </p:cNvPr>
          <p:cNvGrpSpPr/>
          <p:nvPr/>
        </p:nvGrpSpPr>
        <p:grpSpPr>
          <a:xfrm>
            <a:off x="4969497" y="5051196"/>
            <a:ext cx="2583712" cy="558210"/>
            <a:chOff x="2955851" y="1796902"/>
            <a:chExt cx="2583712" cy="55821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59DFBA2-94E3-FB45-930C-2A22FB0AE858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23CD534-2CAB-894F-83EE-387904A7CF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2BC044E-680C-E840-9EE3-AAB6C5E862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E2273A2-36CD-8F49-92D5-D10471716F2A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E781B1A-6B40-0242-97D1-52CC29613846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6B70F87-89AC-F746-A2E8-F4F9CDDA787A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56190EB-50A4-3C45-8FDE-6DF880759A8C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0909AE6-27C6-9B4F-B374-C552B6E95E37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worker 4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8D747A1-4AE8-CF43-A8CD-E8297FDBA072}"/>
                </a:ext>
              </a:extLst>
            </p:cNvPr>
            <p:cNvCxnSpPr>
              <a:stCxn id="55" idx="3"/>
              <a:endCxn id="51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49EBE78-E755-C240-8901-BAE4977B681D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3650512" y="4800600"/>
            <a:ext cx="1489108" cy="52970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B99E69-1256-8F4F-A10C-80967F60A161}"/>
              </a:ext>
            </a:extLst>
          </p:cNvPr>
          <p:cNvGrpSpPr/>
          <p:nvPr/>
        </p:nvGrpSpPr>
        <p:grpSpPr>
          <a:xfrm>
            <a:off x="4969497" y="3194115"/>
            <a:ext cx="2583712" cy="558210"/>
            <a:chOff x="2955851" y="1796902"/>
            <a:chExt cx="2583712" cy="55821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D507938-1427-3549-8EEA-C6198539433A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9E45AD6-826E-B94A-B7E8-8B9B744CD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50DC879-15E5-B44B-840A-CE0274B6A8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173012F-7873-3A40-A363-A014A60FE7A1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8573012-A5CD-A049-A52C-BE8D45AFAA06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48BB6DB-EDC2-DF49-A48F-2C645DB5B76B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70645EB-B56B-304F-AA34-64183F22E2A6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078C281-0EBC-1A4A-87EE-B0A78CDFD5DB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worker 1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B277552-33E3-D640-9D7A-4A30D12CBB88}"/>
                </a:ext>
              </a:extLst>
            </p:cNvPr>
            <p:cNvCxnSpPr>
              <a:stCxn id="66" idx="3"/>
              <a:endCxn id="62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2FA5DD1-85E2-E24D-8110-92FB80288027}"/>
              </a:ext>
            </a:extLst>
          </p:cNvPr>
          <p:cNvCxnSpPr>
            <a:cxnSpLocks/>
            <a:stCxn id="7" idx="7"/>
            <a:endCxn id="69" idx="1"/>
          </p:cNvCxnSpPr>
          <p:nvPr/>
        </p:nvCxnSpPr>
        <p:spPr>
          <a:xfrm flipV="1">
            <a:off x="3440303" y="3473220"/>
            <a:ext cx="1699317" cy="102812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C79C6AA-D1DF-DD48-8CEF-85628AC87258}"/>
              </a:ext>
            </a:extLst>
          </p:cNvPr>
          <p:cNvCxnSpPr>
            <a:stCxn id="62" idx="6"/>
          </p:cNvCxnSpPr>
          <p:nvPr/>
        </p:nvCxnSpPr>
        <p:spPr>
          <a:xfrm>
            <a:off x="7553209" y="3473220"/>
            <a:ext cx="3715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DEF0336-F59C-AB4C-8DFA-2A4856029786}"/>
              </a:ext>
            </a:extLst>
          </p:cNvPr>
          <p:cNvCxnSpPr/>
          <p:nvPr/>
        </p:nvCxnSpPr>
        <p:spPr>
          <a:xfrm>
            <a:off x="7553209" y="4095389"/>
            <a:ext cx="3715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ABE9408-A657-AB45-9D54-B865A4B1374E}"/>
              </a:ext>
            </a:extLst>
          </p:cNvPr>
          <p:cNvCxnSpPr/>
          <p:nvPr/>
        </p:nvCxnSpPr>
        <p:spPr>
          <a:xfrm>
            <a:off x="7553209" y="4679851"/>
            <a:ext cx="3715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938A753-6465-0B4A-AFCA-C127E3A7C738}"/>
              </a:ext>
            </a:extLst>
          </p:cNvPr>
          <p:cNvCxnSpPr/>
          <p:nvPr/>
        </p:nvCxnSpPr>
        <p:spPr>
          <a:xfrm>
            <a:off x="7553209" y="5330300"/>
            <a:ext cx="3715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D28A91E-C5E3-F64A-9533-5D5F895B2329}"/>
              </a:ext>
            </a:extLst>
          </p:cNvPr>
          <p:cNvCxnSpPr/>
          <p:nvPr/>
        </p:nvCxnSpPr>
        <p:spPr>
          <a:xfrm>
            <a:off x="7553209" y="5933615"/>
            <a:ext cx="3715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808A863-198A-4F4D-892C-CF92BF281585}"/>
              </a:ext>
            </a:extLst>
          </p:cNvPr>
          <p:cNvCxnSpPr>
            <a:cxnSpLocks/>
          </p:cNvCxnSpPr>
          <p:nvPr/>
        </p:nvCxnSpPr>
        <p:spPr>
          <a:xfrm flipH="1">
            <a:off x="7917180" y="3473220"/>
            <a:ext cx="7620" cy="2927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670A9C2-92BC-6C48-8E06-AE5ACBCEF6BE}"/>
              </a:ext>
            </a:extLst>
          </p:cNvPr>
          <p:cNvCxnSpPr>
            <a:cxnSpLocks/>
          </p:cNvCxnSpPr>
          <p:nvPr/>
        </p:nvCxnSpPr>
        <p:spPr>
          <a:xfrm>
            <a:off x="771948" y="6411798"/>
            <a:ext cx="71452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58588D7-3888-3E47-889C-C81E4ED8E5C6}"/>
              </a:ext>
            </a:extLst>
          </p:cNvPr>
          <p:cNvCxnSpPr>
            <a:cxnSpLocks/>
          </p:cNvCxnSpPr>
          <p:nvPr/>
        </p:nvCxnSpPr>
        <p:spPr>
          <a:xfrm>
            <a:off x="781089" y="4698705"/>
            <a:ext cx="0" cy="17020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026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7CCCA4-3D3B-A149-A24F-7A24B0635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Input:</a:t>
            </a:r>
          </a:p>
          <a:p>
            <a:pPr lvl="1"/>
            <a:r>
              <a:rPr lang="en-US" b="1" dirty="0"/>
              <a:t>choose</a:t>
            </a:r>
            <a:r>
              <a:rPr lang="en-US" dirty="0"/>
              <a:t> expression</a:t>
            </a:r>
          </a:p>
          <a:p>
            <a:pPr lvl="2"/>
            <a:r>
              <a:rPr lang="en-US" dirty="0"/>
              <a:t>x = </a:t>
            </a:r>
            <a:r>
              <a:rPr lang="en-US" b="1" dirty="0"/>
              <a:t>choose</a:t>
            </a:r>
            <a:r>
              <a:rPr lang="en-US" dirty="0"/>
              <a:t>({ 1, 2, 3 })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allows Harmony to know all possible inputs</a:t>
            </a:r>
          </a:p>
          <a:p>
            <a:pPr lvl="1"/>
            <a:r>
              <a:rPr lang="en-US" b="1" dirty="0"/>
              <a:t>const</a:t>
            </a:r>
            <a:r>
              <a:rPr lang="en-US" dirty="0"/>
              <a:t> expression</a:t>
            </a:r>
          </a:p>
          <a:p>
            <a:pPr lvl="2"/>
            <a:r>
              <a:rPr lang="en-US" b="1" dirty="0"/>
              <a:t>const</a:t>
            </a:r>
            <a:r>
              <a:rPr lang="en-US" dirty="0"/>
              <a:t> x = 3</a:t>
            </a:r>
          </a:p>
          <a:p>
            <a:pPr lvl="2"/>
            <a:r>
              <a:rPr lang="en-US" dirty="0"/>
              <a:t>can be overridden with “-c x=4” flag to harmony</a:t>
            </a:r>
          </a:p>
          <a:p>
            <a:pPr lvl="1"/>
            <a:r>
              <a:rPr lang="en-US" dirty="0"/>
              <a:t>Output:</a:t>
            </a:r>
          </a:p>
          <a:p>
            <a:pPr lvl="2"/>
            <a:r>
              <a:rPr lang="en-US" b="1" dirty="0"/>
              <a:t>print </a:t>
            </a:r>
            <a:r>
              <a:rPr lang="en-US" dirty="0"/>
              <a:t>x + y</a:t>
            </a:r>
          </a:p>
          <a:p>
            <a:pPr lvl="2"/>
            <a:r>
              <a:rPr lang="en-US" b="1" dirty="0"/>
              <a:t>assert</a:t>
            </a:r>
            <a:r>
              <a:rPr lang="en-US" dirty="0"/>
              <a:t> x + y &lt; 10, (x, 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2CD6A5-DF47-A64F-86DE-548625FE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in Harmony?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E08C-E296-E746-85E5-E3F777712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86474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38EBF-0CC0-9528-66AC-3E3DDB16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C1BEA-41CF-EB19-4688-DF9943F379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CAFB3-A8D4-9546-B72E-FC50374EB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62" y="1017520"/>
            <a:ext cx="4904017" cy="549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3666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24C8AE-A628-1F4C-BCA0-83C1BBE8F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Organize program as a chain of actors</a:t>
            </a:r>
          </a:p>
          <a:p>
            <a:r>
              <a:rPr lang="en-US" dirty="0"/>
              <a:t>For example, REST/HTTP server</a:t>
            </a:r>
          </a:p>
          <a:p>
            <a:pPr lvl="1"/>
            <a:r>
              <a:rPr lang="en-US" dirty="0"/>
              <a:t>Network receive actor </a:t>
            </a:r>
            <a:r>
              <a:rPr lang="en-US" dirty="0">
                <a:sym typeface="Wingdings" pitchFamily="2" charset="2"/>
              </a:rPr>
              <a:t> HTTP parser actor  REST request actor  Application actor  REST response actor  HTTP response actor  Network send actor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0C9B61-B1EF-B04E-852B-CDCD8AB14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Parallelism with 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ABC43-DC79-A64E-B456-1074B16532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DFF95-8E07-0F4F-B94E-0C984D6C8420}"/>
              </a:ext>
            </a:extLst>
          </p:cNvPr>
          <p:cNvGrpSpPr/>
          <p:nvPr/>
        </p:nvGrpSpPr>
        <p:grpSpPr>
          <a:xfrm>
            <a:off x="3351712" y="4699590"/>
            <a:ext cx="2583712" cy="558210"/>
            <a:chOff x="2955851" y="1796902"/>
            <a:chExt cx="2583712" cy="5582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627B7B-F39B-9242-AAC0-3B7269042695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84B8A7C-5519-564C-9E52-CE8DB3747B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964E006-B4B6-6A4C-8F34-0EFEEDEA5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0DFDFEA-0945-FC40-A62F-22B2BFC4616A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2FC142-71AD-1640-A7F8-8108C9DD63D9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466C3DF-EA06-494C-B751-026A70BE2EBF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6CD2FA4-5F9E-0B4E-90B5-15EF42BB1AE8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FF9B39E-8A45-7F42-8661-BA1EBC0D7535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actor 2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AFB13E-B93F-8F41-A508-2C9DA2AC030A}"/>
                </a:ext>
              </a:extLst>
            </p:cNvPr>
            <p:cNvCxnSpPr>
              <a:stCxn id="11" idx="3"/>
              <a:endCxn id="7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4A7C6BF-69CF-1E4C-AF1B-CF818AC9A6D2}"/>
              </a:ext>
            </a:extLst>
          </p:cNvPr>
          <p:cNvCxnSpPr>
            <a:cxnSpLocks/>
            <a:stCxn id="18" idx="6"/>
            <a:endCxn id="14" idx="1"/>
          </p:cNvCxnSpPr>
          <p:nvPr/>
        </p:nvCxnSpPr>
        <p:spPr>
          <a:xfrm>
            <a:off x="3056860" y="4978695"/>
            <a:ext cx="46497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5FF699-C2D6-CB49-90FB-EB97D99183D2}"/>
              </a:ext>
            </a:extLst>
          </p:cNvPr>
          <p:cNvGrpSpPr/>
          <p:nvPr/>
        </p:nvGrpSpPr>
        <p:grpSpPr>
          <a:xfrm>
            <a:off x="228600" y="4699590"/>
            <a:ext cx="2828260" cy="558210"/>
            <a:chOff x="2955851" y="1796902"/>
            <a:chExt cx="2583712" cy="55821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F68A099-EF66-2147-9CB5-80B75D079B56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B032B17-57FA-1A44-BFAC-CA42916F2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E99D931-C238-224D-AE44-1F34606B14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FB0630-2B03-844E-A23D-3F4E12C0EE12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817FF88-D7E3-EB44-87BF-DAEB95D55A7C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06B6818-A08D-6945-AE34-1B989A3B991D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C9B58CF-F4BA-8D49-9F4A-652DF8E747E7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E26E3DE-DE5A-1F4F-B1CD-87649D7F06F8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actor 1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C3CFDA-18D0-0845-BC0A-A379976AC7DB}"/>
                </a:ext>
              </a:extLst>
            </p:cNvPr>
            <p:cNvCxnSpPr>
              <a:stCxn id="22" idx="3"/>
              <a:endCxn id="18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7AD8A1-3DF4-6548-9137-AAB1DB235DED}"/>
              </a:ext>
            </a:extLst>
          </p:cNvPr>
          <p:cNvGrpSpPr/>
          <p:nvPr/>
        </p:nvGrpSpPr>
        <p:grpSpPr>
          <a:xfrm>
            <a:off x="6217461" y="4699590"/>
            <a:ext cx="2583712" cy="558210"/>
            <a:chOff x="2955851" y="1796902"/>
            <a:chExt cx="2583712" cy="5582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0548856-1974-9949-B4A3-D370EBBD0637}"/>
                </a:ext>
              </a:extLst>
            </p:cNvPr>
            <p:cNvGrpSpPr/>
            <p:nvPr/>
          </p:nvGrpSpPr>
          <p:grpSpPr>
            <a:xfrm>
              <a:off x="2955851" y="1889937"/>
              <a:ext cx="878959" cy="372140"/>
              <a:chOff x="1998921" y="1796902"/>
              <a:chExt cx="1318438" cy="55821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B482ED1-AB0F-CA4C-9C0F-6148209E8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179690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2832D8A-66A0-BF45-BB02-F4073D5268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921" y="2355112"/>
                <a:ext cx="13184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DCE73B3-AAB0-5A45-BEBD-8E625974D642}"/>
                  </a:ext>
                </a:extLst>
              </p:cNvPr>
              <p:cNvSpPr/>
              <p:nvPr/>
            </p:nvSpPr>
            <p:spPr>
              <a:xfrm>
                <a:off x="3051546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82EE501-9ADF-7F4C-B9E1-EDDFE989CB5F}"/>
                  </a:ext>
                </a:extLst>
              </p:cNvPr>
              <p:cNvSpPr/>
              <p:nvPr/>
            </p:nvSpPr>
            <p:spPr>
              <a:xfrm>
                <a:off x="2785733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3F20A3D-934A-224E-8AEA-BD2D5C3DACE6}"/>
                  </a:ext>
                </a:extLst>
              </p:cNvPr>
              <p:cNvSpPr/>
              <p:nvPr/>
            </p:nvSpPr>
            <p:spPr>
              <a:xfrm>
                <a:off x="2519918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8E487C5-9063-164A-85CC-52BC1D9CE2B7}"/>
                  </a:ext>
                </a:extLst>
              </p:cNvPr>
              <p:cNvSpPr/>
              <p:nvPr/>
            </p:nvSpPr>
            <p:spPr>
              <a:xfrm>
                <a:off x="2254105" y="1796902"/>
                <a:ext cx="265813" cy="558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08B3FD-FF5E-9C40-8497-6A2B9D451E7C}"/>
                </a:ext>
              </a:extLst>
            </p:cNvPr>
            <p:cNvSpPr/>
            <p:nvPr/>
          </p:nvSpPr>
          <p:spPr>
            <a:xfrm>
              <a:off x="4104167" y="1796902"/>
              <a:ext cx="1435396" cy="5582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actor 3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B8FCCC-FA03-A148-A81D-3C522FB84572}"/>
                </a:ext>
              </a:extLst>
            </p:cNvPr>
            <p:cNvCxnSpPr>
              <a:stCxn id="34" idx="3"/>
              <a:endCxn id="30" idx="2"/>
            </p:cNvCxnSpPr>
            <p:nvPr/>
          </p:nvCxnSpPr>
          <p:spPr>
            <a:xfrm>
              <a:off x="3834810" y="2076007"/>
              <a:ext cx="2693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4B23AD1-2658-194B-9CB2-6D32165369FA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5922609" y="4978695"/>
            <a:ext cx="46497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5282A6F-5113-B149-9760-EA2F07C84046}"/>
              </a:ext>
            </a:extLst>
          </p:cNvPr>
          <p:cNvSpPr txBox="1"/>
          <p:nvPr/>
        </p:nvSpPr>
        <p:spPr>
          <a:xfrm>
            <a:off x="899779" y="5719245"/>
            <a:ext cx="7315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automatic flow control </a:t>
            </a:r>
            <a:r>
              <a:rPr lang="en-US" dirty="0">
                <a:solidFill>
                  <a:schemeClr val="accent2"/>
                </a:solidFill>
              </a:rPr>
              <a:t>(when actors run at different rates)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with bounded buffer queues</a:t>
            </a:r>
          </a:p>
        </p:txBody>
      </p:sp>
    </p:spTree>
    <p:extLst>
      <p:ext uri="{BB962C8B-B14F-4D97-AF65-F5344CB8AC3E}">
        <p14:creationId xmlns:p14="http://schemas.microsoft.com/office/powerpoint/2010/main" val="426263451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D1BE5A-73C0-E65A-68E4-0F6472B8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113CF-2390-3180-44C5-DFDD24418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E9EE3-512B-A0F4-338D-C37E8896D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111249"/>
            <a:ext cx="3670300" cy="4569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4CB7C-0BBD-B618-11A9-F69382C42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28" y="1111249"/>
            <a:ext cx="3984171" cy="5031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8DBE29-2D00-C157-0B15-99D500816758}"/>
              </a:ext>
            </a:extLst>
          </p:cNvPr>
          <p:cNvSpPr txBox="1"/>
          <p:nvPr/>
        </p:nvSpPr>
        <p:spPr>
          <a:xfrm>
            <a:off x="446314" y="6143160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Find Mersenne primes</a:t>
            </a:r>
          </a:p>
        </p:txBody>
      </p:sp>
    </p:spTree>
    <p:extLst>
      <p:ext uri="{BB962C8B-B14F-4D97-AF65-F5344CB8AC3E}">
        <p14:creationId xmlns:p14="http://schemas.microsoft.com/office/powerpoint/2010/main" val="95530950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49CC45-8D57-4747-B716-7A71B21F6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208584"/>
          </a:xfrm>
        </p:spPr>
        <p:txBody>
          <a:bodyPr>
            <a:normAutofit/>
          </a:bodyPr>
          <a:lstStyle/>
          <a:p>
            <a:r>
              <a:rPr lang="en-US" dirty="0"/>
              <a:t>Native support in languages such as Scala and Erlang</a:t>
            </a:r>
          </a:p>
          <a:p>
            <a:r>
              <a:rPr lang="en-US" dirty="0"/>
              <a:t>”blocking queues” in Python, Harmony, Java</a:t>
            </a:r>
          </a:p>
          <a:p>
            <a:r>
              <a:rPr lang="en-US" dirty="0"/>
              <a:t>Actor support libraries for Java, C, …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Actors also nicely generalize to distributed systems!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171012-5F30-1D4C-8F0A-8750E6B0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for actors in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E682C-FB82-D040-ABFA-0E6F4B45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2907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1F0B1-87D5-704C-9373-4352837F5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Doesn’t work well for “fine-grained” synchronization</a:t>
            </a:r>
          </a:p>
          <a:p>
            <a:pPr lvl="1"/>
            <a:r>
              <a:rPr lang="en-US" dirty="0"/>
              <a:t>overhead of message passing much higher than lock/unlock</a:t>
            </a:r>
          </a:p>
          <a:p>
            <a:r>
              <a:rPr lang="en-US" dirty="0"/>
              <a:t>Sending/receiving messages just to access a data structure leads to significant extra code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BBDF81-314E-8749-9739-C801938AC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 disadvantages?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277D3-9A7D-A448-A933-D3EDA2938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4721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C8DFB4-3E93-2C4B-B46D-0FE0A8658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3801" y="1219200"/>
            <a:ext cx="4953000" cy="3422669"/>
          </a:xfrm>
        </p:spPr>
        <p:txBody>
          <a:bodyPr/>
          <a:lstStyle/>
          <a:p>
            <a:r>
              <a:rPr lang="en-US" dirty="0"/>
              <a:t>Barrier</a:t>
            </a:r>
            <a:br>
              <a:rPr lang="en-US" dirty="0"/>
            </a:br>
            <a:r>
              <a:rPr lang="en-US" dirty="0"/>
              <a:t>Synchronization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BC925-4007-B348-ADD6-1098A3308A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253163"/>
            <a:ext cx="457200" cy="604837"/>
          </a:xfrm>
        </p:spPr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979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3A6FA-C76C-1D4D-9578-69684E372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208584"/>
          </a:xfrm>
        </p:spPr>
        <p:txBody>
          <a:bodyPr/>
          <a:lstStyle/>
          <a:p>
            <a:r>
              <a:rPr lang="en-US" sz="2800" dirty="0"/>
              <a:t>Set of processes run in </a:t>
            </a:r>
            <a:r>
              <a:rPr lang="en-US" sz="2800" dirty="0">
                <a:solidFill>
                  <a:srgbClr val="FF0000"/>
                </a:solidFill>
              </a:rPr>
              <a:t>rounds</a:t>
            </a:r>
          </a:p>
          <a:p>
            <a:r>
              <a:rPr lang="en-US" sz="2800" dirty="0"/>
              <a:t>Must all complete a round before starting the next</a:t>
            </a:r>
          </a:p>
          <a:p>
            <a:r>
              <a:rPr lang="en-US" sz="2800" dirty="0"/>
              <a:t>Popular in simulation, HPC, graph processing, model checking…</a:t>
            </a:r>
          </a:p>
          <a:p>
            <a:pPr lvl="1"/>
            <a:r>
              <a:rPr lang="en-US" sz="2400" dirty="0"/>
              <a:t>Lock-based synchronization reduces opportunities for parallelism</a:t>
            </a:r>
          </a:p>
          <a:p>
            <a:pPr lvl="1"/>
            <a:r>
              <a:rPr lang="en-US" sz="2400" dirty="0"/>
              <a:t>Barrier Synchronization supports scalable parallelism</a:t>
            </a:r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3B6CDE-4499-8147-99DE-D50D9BBFF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Barrier Synchronization: the opposite of mutual exclusion…</a:t>
            </a:r>
          </a:p>
        </p:txBody>
      </p:sp>
    </p:spTree>
    <p:extLst>
      <p:ext uri="{BB962C8B-B14F-4D97-AF65-F5344CB8AC3E}">
        <p14:creationId xmlns:p14="http://schemas.microsoft.com/office/powerpoint/2010/main" val="959166470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10A82F-6487-014F-82B1-2731D903C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Barrier(N)</a:t>
            </a:r>
            <a:r>
              <a:rPr lang="en-US" dirty="0"/>
              <a:t>: barrier for N threads</a:t>
            </a:r>
          </a:p>
          <a:p>
            <a:r>
              <a:rPr lang="en-US" dirty="0" err="1">
                <a:solidFill>
                  <a:srgbClr val="FF0000"/>
                </a:solidFill>
              </a:rPr>
              <a:t>bwait</a:t>
            </a:r>
            <a:r>
              <a:rPr lang="en-US" dirty="0">
                <a:solidFill>
                  <a:srgbClr val="FF0000"/>
                </a:solidFill>
              </a:rPr>
              <a:t>()</a:t>
            </a:r>
            <a:r>
              <a:rPr lang="en-US" dirty="0"/>
              <a:t>: start the next round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2823-AAD1-8643-801C-E858BAA05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abstraction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21BB9-EEF6-C84B-8A39-054477173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879BE-2C87-A74B-86C5-1F4E0CC0A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90799"/>
            <a:ext cx="5715000" cy="38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9571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D61862-7942-93F6-9A75-828353B2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dot product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2B045-319A-49B8-D2BD-C128E78ED0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48878-DFEE-D529-C569-3B69F0BB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" y="1111090"/>
            <a:ext cx="6074869" cy="543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1100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9844C-E206-E365-6F3F-8394FD7B3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96" y="1069280"/>
            <a:ext cx="4536067" cy="51840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B61182-3B6C-6941-AFFF-6E68C610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program for barriers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B45EC-813A-C84D-B60A-BD86CBE43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259</a:t>
            </a:fld>
            <a:endParaRPr lang="en-US" dirty="0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EB480C02-AFDA-024A-A835-C60C86472A92}"/>
              </a:ext>
            </a:extLst>
          </p:cNvPr>
          <p:cNvSpPr/>
          <p:nvPr/>
        </p:nvSpPr>
        <p:spPr>
          <a:xfrm>
            <a:off x="4428436" y="4392832"/>
            <a:ext cx="418896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done before barrier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87F1DF2E-6476-2476-029F-D87E3697B0F9}"/>
              </a:ext>
            </a:extLst>
          </p:cNvPr>
          <p:cNvSpPr/>
          <p:nvPr/>
        </p:nvSpPr>
        <p:spPr>
          <a:xfrm>
            <a:off x="4428436" y="4969775"/>
            <a:ext cx="418896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done after barrier</a:t>
            </a:r>
          </a:p>
        </p:txBody>
      </p:sp>
    </p:spTree>
    <p:extLst>
      <p:ext uri="{BB962C8B-B14F-4D97-AF65-F5344CB8AC3E}">
        <p14:creationId xmlns:p14="http://schemas.microsoft.com/office/powerpoint/2010/main" val="3317211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7CCCA4-3D3B-A149-A24F-7A24B0635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Input:</a:t>
            </a:r>
          </a:p>
          <a:p>
            <a:pPr lvl="1"/>
            <a:r>
              <a:rPr lang="en-US" b="1" dirty="0"/>
              <a:t>choose</a:t>
            </a:r>
            <a:r>
              <a:rPr lang="en-US" dirty="0"/>
              <a:t> expression</a:t>
            </a:r>
          </a:p>
          <a:p>
            <a:pPr lvl="2"/>
            <a:r>
              <a:rPr lang="en-US" dirty="0"/>
              <a:t>x = </a:t>
            </a:r>
            <a:r>
              <a:rPr lang="en-US" b="1" dirty="0"/>
              <a:t>choose</a:t>
            </a:r>
            <a:r>
              <a:rPr lang="en-US" dirty="0"/>
              <a:t>({ 1, 2, 3 })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allows Harmony to know all possible inputs</a:t>
            </a:r>
          </a:p>
          <a:p>
            <a:pPr lvl="1"/>
            <a:r>
              <a:rPr lang="en-US" b="1" dirty="0"/>
              <a:t>const</a:t>
            </a:r>
            <a:r>
              <a:rPr lang="en-US" dirty="0"/>
              <a:t> expression</a:t>
            </a:r>
          </a:p>
          <a:p>
            <a:pPr lvl="2"/>
            <a:r>
              <a:rPr lang="en-US" b="1" dirty="0"/>
              <a:t>const</a:t>
            </a:r>
            <a:r>
              <a:rPr lang="en-US" dirty="0"/>
              <a:t> x = 3</a:t>
            </a:r>
          </a:p>
          <a:p>
            <a:pPr lvl="2"/>
            <a:r>
              <a:rPr lang="en-US" dirty="0"/>
              <a:t>can be overridden with “-c x=4” flag to harmony</a:t>
            </a:r>
          </a:p>
          <a:p>
            <a:pPr lvl="1"/>
            <a:r>
              <a:rPr lang="en-US" dirty="0"/>
              <a:t>Output:</a:t>
            </a:r>
          </a:p>
          <a:p>
            <a:pPr lvl="2"/>
            <a:r>
              <a:rPr lang="en-US" b="1" dirty="0"/>
              <a:t>print </a:t>
            </a:r>
            <a:r>
              <a:rPr lang="en-US" dirty="0"/>
              <a:t>x + y</a:t>
            </a:r>
          </a:p>
          <a:p>
            <a:pPr lvl="2"/>
            <a:r>
              <a:rPr lang="en-US" b="1" dirty="0"/>
              <a:t>assert</a:t>
            </a:r>
            <a:r>
              <a:rPr lang="en-US" dirty="0"/>
              <a:t> x + y &lt; 10, (x, 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2CD6A5-DF47-A64F-86DE-548625FE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in Harmony?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E08C-E296-E746-85E5-E3F777712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C6031-29FE-4D4C-87DE-DA82015D69DA}"/>
              </a:ext>
            </a:extLst>
          </p:cNvPr>
          <p:cNvSpPr txBox="1"/>
          <p:nvPr/>
        </p:nvSpPr>
        <p:spPr>
          <a:xfrm rot="20367870">
            <a:off x="1239375" y="2623646"/>
            <a:ext cx="5936240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2"/>
                </a:solidFill>
              </a:rPr>
              <a:t>No open(), read(), or</a:t>
            </a:r>
          </a:p>
          <a:p>
            <a:pPr algn="ctr"/>
            <a:r>
              <a:rPr lang="en-US" sz="5400" dirty="0">
                <a:solidFill>
                  <a:schemeClr val="accent2"/>
                </a:solidFill>
              </a:rPr>
              <a:t>or input() statements</a:t>
            </a:r>
          </a:p>
        </p:txBody>
      </p:sp>
    </p:spTree>
    <p:extLst>
      <p:ext uri="{BB962C8B-B14F-4D97-AF65-F5344CB8AC3E}">
        <p14:creationId xmlns:p14="http://schemas.microsoft.com/office/powerpoint/2010/main" val="3743324754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3454-F343-7FB5-0786-6069510CE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D665E-746C-928B-D053-7D98AB84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96" y="1069280"/>
            <a:ext cx="4536067" cy="51840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09787D-D86A-1F6E-ECF7-09BF0831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program for barriers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B3C85-3A82-17AB-A51B-54246DF034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260</a:t>
            </a:fld>
            <a:endParaRPr lang="en-US" dirty="0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436623D4-376D-0446-B546-1603EF17ED03}"/>
              </a:ext>
            </a:extLst>
          </p:cNvPr>
          <p:cNvSpPr/>
          <p:nvPr/>
        </p:nvSpPr>
        <p:spPr>
          <a:xfrm>
            <a:off x="4428436" y="4392832"/>
            <a:ext cx="418896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done before barrier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6BA7E861-8144-473B-34BE-A539B039037E}"/>
              </a:ext>
            </a:extLst>
          </p:cNvPr>
          <p:cNvSpPr/>
          <p:nvPr/>
        </p:nvSpPr>
        <p:spPr>
          <a:xfrm>
            <a:off x="4428436" y="4969775"/>
            <a:ext cx="418896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done after barrier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D9B2E7F2-F207-B8E0-D591-4C0AD7666874}"/>
              </a:ext>
            </a:extLst>
          </p:cNvPr>
          <p:cNvSpPr/>
          <p:nvPr/>
        </p:nvSpPr>
        <p:spPr>
          <a:xfrm>
            <a:off x="5201322" y="2757495"/>
            <a:ext cx="3583449" cy="1556657"/>
          </a:xfrm>
          <a:prstGeom prst="leftArrow">
            <a:avLst>
              <a:gd name="adj1" fmla="val 6775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one can pass barrier until all reached the barrier</a:t>
            </a:r>
          </a:p>
        </p:txBody>
      </p:sp>
    </p:spTree>
    <p:extLst>
      <p:ext uri="{BB962C8B-B14F-4D97-AF65-F5344CB8AC3E}">
        <p14:creationId xmlns:p14="http://schemas.microsoft.com/office/powerpoint/2010/main" val="288684958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CA0DA-F59C-FA5A-AA6C-6E0FBA32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B139AE-EC21-DB11-A16D-C2CB09D34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Specification, Attempt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EE691-DEF6-A826-EA5F-A2FFCA359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33D9F-AB5A-B3D9-A0E4-F2572B9A0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78383"/>
            <a:ext cx="5834743" cy="19506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8CDBA3-31F5-951C-2698-2985F707EDE3}"/>
              </a:ext>
            </a:extLst>
          </p:cNvPr>
          <p:cNvSpPr txBox="1"/>
          <p:nvPr/>
        </p:nvSpPr>
        <p:spPr>
          <a:xfrm>
            <a:off x="6307301" y="1791971"/>
            <a:ext cx="274525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State: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required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 that have reached the barrier</a:t>
            </a:r>
          </a:p>
        </p:txBody>
      </p:sp>
    </p:spTree>
    <p:extLst>
      <p:ext uri="{BB962C8B-B14F-4D97-AF65-F5344CB8AC3E}">
        <p14:creationId xmlns:p14="http://schemas.microsoft.com/office/powerpoint/2010/main" val="120666927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B8B71-81EF-834C-0157-40AE2EEB5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F15065-CAC3-9115-E05E-3855BBBD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Specification, Attempt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3BA9B-8FC1-414B-51FF-44A36345FE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0734F-47F2-D773-2F61-0B4E3689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78383"/>
            <a:ext cx="5834743" cy="1950617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1BCA5FA0-3BDE-BD80-0718-F18A733DD78F}"/>
              </a:ext>
            </a:extLst>
          </p:cNvPr>
          <p:cNvSpPr/>
          <p:nvPr/>
        </p:nvSpPr>
        <p:spPr>
          <a:xfrm rot="20843324">
            <a:off x="3961903" y="2304552"/>
            <a:ext cx="203545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turnstile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7D8D1-F639-0CC9-521A-9B7398A17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30" y="3817550"/>
            <a:ext cx="2271209" cy="2271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0F81A-2FE5-A7C4-4B2A-DB736040F177}"/>
              </a:ext>
            </a:extLst>
          </p:cNvPr>
          <p:cNvSpPr txBox="1"/>
          <p:nvPr/>
        </p:nvSpPr>
        <p:spPr>
          <a:xfrm>
            <a:off x="6307301" y="1791971"/>
            <a:ext cx="274525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State: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required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 that have reached the barrier</a:t>
            </a:r>
          </a:p>
        </p:txBody>
      </p:sp>
    </p:spTree>
    <p:extLst>
      <p:ext uri="{BB962C8B-B14F-4D97-AF65-F5344CB8AC3E}">
        <p14:creationId xmlns:p14="http://schemas.microsoft.com/office/powerpoint/2010/main" val="4245535087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B262B-F1DA-759B-7058-82BA12AC8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13DCBB-D709-5288-0C19-9D0C3F37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Specification, Attempt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18968-DD74-448A-9B79-B636D2CB9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51347-6045-D594-1AD7-8169D6419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78383"/>
            <a:ext cx="5834743" cy="1950617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643CC803-859D-05C6-836A-99BAF664BED8}"/>
              </a:ext>
            </a:extLst>
          </p:cNvPr>
          <p:cNvSpPr/>
          <p:nvPr/>
        </p:nvSpPr>
        <p:spPr>
          <a:xfrm rot="806455">
            <a:off x="5899863" y="3309806"/>
            <a:ext cx="2462427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waiting area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352EA-A0BE-23FC-D83C-55D81022B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30" y="3817550"/>
            <a:ext cx="2271209" cy="2271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89C78-A43F-605D-A865-E8AFDF077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252" y="4386270"/>
            <a:ext cx="2973877" cy="1676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B1B51A-6012-96C5-02C8-7294EBA12EE6}"/>
              </a:ext>
            </a:extLst>
          </p:cNvPr>
          <p:cNvSpPr txBox="1"/>
          <p:nvPr/>
        </p:nvSpPr>
        <p:spPr>
          <a:xfrm>
            <a:off x="6307301" y="1791971"/>
            <a:ext cx="274525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State: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required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 that have reached the barrier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0CD7D593-25CE-D8D3-65F9-6664796BBE1C}"/>
              </a:ext>
            </a:extLst>
          </p:cNvPr>
          <p:cNvSpPr/>
          <p:nvPr/>
        </p:nvSpPr>
        <p:spPr>
          <a:xfrm rot="20843324">
            <a:off x="3961903" y="2304552"/>
            <a:ext cx="203545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turnstile</a:t>
            </a:r>
          </a:p>
        </p:txBody>
      </p:sp>
    </p:spTree>
    <p:extLst>
      <p:ext uri="{BB962C8B-B14F-4D97-AF65-F5344CB8AC3E}">
        <p14:creationId xmlns:p14="http://schemas.microsoft.com/office/powerpoint/2010/main" val="1464162673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C309C8-C474-A64E-9A64-F145821C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Specification, Attempt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84E5D-A70B-2F4D-71D7-55205095C3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D04ED-1FF0-E2E4-0EBD-9CA2FF17F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78383"/>
            <a:ext cx="5834743" cy="1950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1FC432-1714-E40D-218A-C494AC9C7B5E}"/>
              </a:ext>
            </a:extLst>
          </p:cNvPr>
          <p:cNvSpPr txBox="1"/>
          <p:nvPr/>
        </p:nvSpPr>
        <p:spPr>
          <a:xfrm rot="20763380">
            <a:off x="1623489" y="4329148"/>
            <a:ext cx="4788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Only works one 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DC5C9-5521-A47C-A4CE-76E726F6ADE8}"/>
              </a:ext>
            </a:extLst>
          </p:cNvPr>
          <p:cNvSpPr txBox="1"/>
          <p:nvPr/>
        </p:nvSpPr>
        <p:spPr>
          <a:xfrm>
            <a:off x="6307301" y="1791971"/>
            <a:ext cx="274525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State: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required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 that have reached the barrier</a:t>
            </a:r>
          </a:p>
        </p:txBody>
      </p:sp>
    </p:spTree>
    <p:extLst>
      <p:ext uri="{BB962C8B-B14F-4D97-AF65-F5344CB8AC3E}">
        <p14:creationId xmlns:p14="http://schemas.microsoft.com/office/powerpoint/2010/main" val="3023017331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D7C0C-52A2-A89D-C197-F77637D5A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195951-DF9C-5761-0704-5641AEC35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Specification, Attempt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739DF-A3CC-6A47-8E4C-7DA6D64AD6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C4A688-622D-86CE-E5FB-C3491461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18" y="1386757"/>
            <a:ext cx="6045128" cy="29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4475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1D603-83D8-E4D0-F6C7-572804AD6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BFB653-0D45-4ECD-F859-9E9A88A4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Specification, Attempt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6EFC6-0013-C6A0-6CAE-BCB954B124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C73FF-76B0-F693-1971-F274CDE1B102}"/>
              </a:ext>
            </a:extLst>
          </p:cNvPr>
          <p:cNvSpPr txBox="1"/>
          <p:nvPr/>
        </p:nvSpPr>
        <p:spPr>
          <a:xfrm rot="20763380">
            <a:off x="1801490" y="5006389"/>
            <a:ext cx="4560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Still only works once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4FE0C-54D3-C1CE-96DA-63333CAFB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18" y="1386757"/>
            <a:ext cx="6045128" cy="29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9524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A019D-E835-E258-0557-3FA1D0A1F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3A7027-F4EF-777F-1F52-65DBBB5DC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Specification, Attempt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4F782-B47B-B9FC-4346-6D400F6F9B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0F07C-E375-4902-7322-F41CBF310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1352105"/>
            <a:ext cx="6106886" cy="3765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CF947-DFB4-1488-CE61-92D5DB33E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327" y="5276335"/>
            <a:ext cx="1462522" cy="1462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4351DF-A1AF-9FBA-1817-3915243D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86" y="5276335"/>
            <a:ext cx="1462522" cy="14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3232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FE178-DB13-9243-87E7-A1D07A19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466CBE-C99B-5692-EAF4-CF7BB4EF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Specification, Attempt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3ACCF-9705-F57E-A6FB-029EB1A7C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3FDE9-AC49-65B6-AC2C-DECDE518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1352105"/>
            <a:ext cx="6106886" cy="3765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43C50A-AF47-69B6-9F15-33F8C79A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327" y="5276335"/>
            <a:ext cx="1462522" cy="1462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E45CD-A9BE-0F78-4BDF-299F391C0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86" y="5276335"/>
            <a:ext cx="1462522" cy="146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4870F-235F-5942-00CD-366192BECD00}"/>
              </a:ext>
            </a:extLst>
          </p:cNvPr>
          <p:cNvSpPr txBox="1"/>
          <p:nvPr/>
        </p:nvSpPr>
        <p:spPr>
          <a:xfrm rot="20763380">
            <a:off x="4572198" y="5029871"/>
            <a:ext cx="44233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Works, but double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waiting is inefficient</a:t>
            </a:r>
          </a:p>
        </p:txBody>
      </p:sp>
    </p:spTree>
    <p:extLst>
      <p:ext uri="{BB962C8B-B14F-4D97-AF65-F5344CB8AC3E}">
        <p14:creationId xmlns:p14="http://schemas.microsoft.com/office/powerpoint/2010/main" val="3083163939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36BAD9-FF8A-6867-32FD-5C7F928AF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Barrier Specification, final 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C60B0-C279-1C56-9125-01A65C3E7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E8E24-DB0F-DE1F-9E37-5C663A0E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8" y="1418081"/>
            <a:ext cx="6674968" cy="3475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DDC9B-ACEB-3111-566F-83743DF2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327" y="5276335"/>
            <a:ext cx="1462522" cy="1462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F603B-A67A-7124-0440-1E5557D2C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5385" y="5276335"/>
            <a:ext cx="1462521" cy="1462522"/>
          </a:xfrm>
          <a:prstGeom prst="rect">
            <a:avLst/>
          </a:prstGeom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E3AC48D1-2A78-C1BA-7382-168CD9877AB1}"/>
              </a:ext>
            </a:extLst>
          </p:cNvPr>
          <p:cNvSpPr/>
          <p:nvPr/>
        </p:nvSpPr>
        <p:spPr>
          <a:xfrm>
            <a:off x="1930541" y="5535827"/>
            <a:ext cx="1216152" cy="71753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56BB3-9E56-1BEF-0E9B-148EFCEFDECB}"/>
              </a:ext>
            </a:extLst>
          </p:cNvPr>
          <p:cNvSpPr txBox="1"/>
          <p:nvPr/>
        </p:nvSpPr>
        <p:spPr>
          <a:xfrm>
            <a:off x="5484341" y="2459504"/>
            <a:ext cx="343105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State: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required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#threads that have reached the barrier</a:t>
            </a:r>
          </a:p>
          <a:p>
            <a:pPr marL="342900" indent="-34290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color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432FF"/>
                </a:solidFill>
              </a:rPr>
              <a:t>allows re-use of barrier.  Flipped each round</a:t>
            </a:r>
          </a:p>
        </p:txBody>
      </p:sp>
    </p:spTree>
    <p:extLst>
      <p:ext uri="{BB962C8B-B14F-4D97-AF65-F5344CB8AC3E}">
        <p14:creationId xmlns:p14="http://schemas.microsoft.com/office/powerpoint/2010/main" val="1275875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BEA85-6C12-CE4C-A949-D069601E5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sources: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b="1" dirty="0"/>
              <a:t>choose</a:t>
            </a:r>
            <a:r>
              <a:rPr lang="en-US" dirty="0"/>
              <a:t> expressions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 thread </a:t>
            </a:r>
            <a:r>
              <a:rPr lang="en-US" dirty="0" err="1"/>
              <a:t>interleavings</a:t>
            </a:r>
            <a:endParaRPr lang="en-US" dirty="0"/>
          </a:p>
          <a:p>
            <a:pPr marL="742950" lvl="1" indent="-514350">
              <a:buFont typeface="+mj-lt"/>
              <a:buAutoNum type="arabicPeriod"/>
            </a:pPr>
            <a:r>
              <a:rPr lang="en-US" dirty="0"/>
              <a:t> interrupts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77E0FD-624E-174B-BA4E-E26804C2E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Non-determinism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FC7E-156E-A74A-9F6E-C080EED51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13432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01F2A-AAD7-F44D-9A4F-F7ED17D4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0900A-54D7-A643-BB6C-5EF023381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B3129-117F-6CC0-D6F5-D0C49795F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83" y="990600"/>
            <a:ext cx="5411703" cy="548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4500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53B73C-0BC8-F4E4-4174-080A4D900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is a </a:t>
            </a:r>
            <a:r>
              <a:rPr lang="en-US" dirty="0">
                <a:solidFill>
                  <a:srgbClr val="FF0000"/>
                </a:solidFill>
              </a:rPr>
              <a:t>resource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finite capacity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Bus with N seats, say</a:t>
            </a:r>
          </a:p>
          <a:p>
            <a:r>
              <a:rPr lang="en-US" dirty="0"/>
              <a:t>Resource must be used at full capacity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Bus won’t go until it is full</a:t>
            </a:r>
          </a:p>
          <a:p>
            <a:r>
              <a:rPr lang="en-US" dirty="0"/>
              <a:t>Resource must be completed emptied before it can be re-used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Everybody must get off at destination before anybody can get back on the bus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2B4899-82EF-D9F3-FF9F-45979106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Barrier Synchronization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9D06B-4202-809F-3176-1E6D528D33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7544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39964-B113-C748-1194-F0BFBD6EC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B03F62-5FEC-5D7E-DA2B-400B3B29A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is a </a:t>
            </a:r>
            <a:r>
              <a:rPr lang="en-US" dirty="0">
                <a:solidFill>
                  <a:srgbClr val="FF0000"/>
                </a:solidFill>
              </a:rPr>
              <a:t>resource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finite capacity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Bus with N seats, say</a:t>
            </a:r>
          </a:p>
          <a:p>
            <a:r>
              <a:rPr lang="en-US" dirty="0"/>
              <a:t>Resource must be used at full capacity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Bus won’t go until it is full</a:t>
            </a:r>
          </a:p>
          <a:p>
            <a:r>
              <a:rPr lang="en-US" dirty="0"/>
              <a:t>Resource must be completed emptied before it can be re-used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Everybody must get off at destination before anybody can get back on the bus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B63B53-0C41-6798-A89C-0BC4A8D3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Barrier Synchronization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CDEB9-7D87-4294-5CEB-16254139B8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59030-1AE1-A329-425E-984933D9CF5E}"/>
              </a:ext>
            </a:extLst>
          </p:cNvPr>
          <p:cNvSpPr txBox="1"/>
          <p:nvPr/>
        </p:nvSpPr>
        <p:spPr>
          <a:xfrm rot="20250983">
            <a:off x="716838" y="3160314"/>
            <a:ext cx="732751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Typical Exam Question!</a:t>
            </a:r>
          </a:p>
        </p:txBody>
      </p:sp>
    </p:spTree>
    <p:extLst>
      <p:ext uri="{BB962C8B-B14F-4D97-AF65-F5344CB8AC3E}">
        <p14:creationId xmlns:p14="http://schemas.microsoft.com/office/powerpoint/2010/main" val="702406401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963CF5-914F-BC7C-D392-AE89E7910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enter(</a:t>
            </a:r>
            <a:r>
              <a:rPr lang="en-US" i="1" dirty="0">
                <a:solidFill>
                  <a:srgbClr val="FF0000"/>
                </a:solidFill>
              </a:rPr>
              <a:t>resource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/>
              <a:t>must wait if resource is in use or if resource has not yet been fully unloaded</a:t>
            </a:r>
          </a:p>
          <a:p>
            <a:pPr lvl="1"/>
            <a:r>
              <a:rPr lang="en-US" dirty="0"/>
              <a:t>after that, must wait until resource is full</a:t>
            </a:r>
          </a:p>
          <a:p>
            <a:r>
              <a:rPr lang="en-US" dirty="0">
                <a:solidFill>
                  <a:srgbClr val="FF0000"/>
                </a:solidFill>
              </a:rPr>
              <a:t>exit(</a:t>
            </a:r>
            <a:r>
              <a:rPr lang="en-US" i="1" dirty="0">
                <a:solidFill>
                  <a:srgbClr val="FF0000"/>
                </a:solidFill>
              </a:rPr>
              <a:t>resource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/>
              <a:t>any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89DFEE-4ACD-8FA6-BF7B-1211A06F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C6444-37E4-E39D-1182-34ED9D77A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9635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B5F508-07DA-6CB7-D11C-3C7D07B9D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Round: each time the resource gets used</a:t>
            </a:r>
          </a:p>
          <a:p>
            <a:r>
              <a:rPr lang="en-US" dirty="0"/>
              <a:t>Three phases in each round:</a:t>
            </a:r>
          </a:p>
          <a:p>
            <a:pPr marL="1028700" lvl="1" indent="-7429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Resource is loaded</a:t>
            </a:r>
          </a:p>
          <a:p>
            <a:pPr marL="1028700" lvl="1" indent="-7429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Resource is used</a:t>
            </a:r>
          </a:p>
          <a:p>
            <a:pPr marL="1028700" lvl="1" indent="-7429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Resource is unloaded</a:t>
            </a:r>
          </a:p>
          <a:p>
            <a:r>
              <a:rPr lang="en-US" dirty="0"/>
              <a:t>Two waiting conditions:</a:t>
            </a:r>
          </a:p>
          <a:p>
            <a:pPr lvl="1"/>
            <a:r>
              <a:rPr lang="en-US" dirty="0"/>
              <a:t>Wait until resource is fully unloaded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Before starting to load the resource</a:t>
            </a:r>
          </a:p>
          <a:p>
            <a:pPr lvl="1"/>
            <a:r>
              <a:rPr lang="en-US" dirty="0"/>
              <a:t>Wait until resource is fully loaded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Before starting to use the resource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F9ABD9-1E7F-02B6-64EC-30B5B34B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Rounds and Phases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D5582-8637-4431-1119-05ED255AA9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59264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2F15B-CB54-4C2A-3378-419756335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20" y="990600"/>
            <a:ext cx="5915551" cy="54875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15E0E6-0BB0-082C-65C8-A45F574E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Rollercoaster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5F30D-E792-908E-B423-CFC60297BD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D0A6A-C137-5BDC-D61F-C2AC253D30FD}"/>
              </a:ext>
            </a:extLst>
          </p:cNvPr>
          <p:cNvSpPr txBox="1"/>
          <p:nvPr/>
        </p:nvSpPr>
        <p:spPr>
          <a:xfrm>
            <a:off x="6885048" y="1807519"/>
            <a:ext cx="2258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JOE MCBRIDE / GETTY IMAGES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17AC0B-A24E-7D17-FDE8-9B3AA220E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771" y="0"/>
            <a:ext cx="3026229" cy="17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6835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C8DFB4-3E93-2C4B-B46D-0FE0A8658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Interrupt Safety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BC925-4007-B348-ADD6-1098A3308A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253163"/>
            <a:ext cx="457200" cy="604837"/>
          </a:xfrm>
        </p:spPr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3558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C44C95-6DEC-C042-8B42-D751DDEFC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executing in user space, a device interrupt is invisible to the user process</a:t>
            </a:r>
          </a:p>
          <a:p>
            <a:pPr lvl="2"/>
            <a:r>
              <a:rPr lang="en-US" sz="2400" dirty="0"/>
              <a:t>State of user process is unaffected by the device interrupt and its subsequent handling</a:t>
            </a:r>
          </a:p>
          <a:p>
            <a:pPr lvl="2"/>
            <a:r>
              <a:rPr lang="en-US" sz="2400" dirty="0"/>
              <a:t>This is because contexts are switched back and forth</a:t>
            </a:r>
          </a:p>
          <a:p>
            <a:pPr lvl="2"/>
            <a:r>
              <a:rPr lang="en-US" sz="2400" dirty="0"/>
              <a:t>So, the user space context is </a:t>
            </a:r>
            <a:r>
              <a:rPr lang="en-US" sz="2400" i="1" dirty="0">
                <a:solidFill>
                  <a:srgbClr val="00B050"/>
                </a:solidFill>
              </a:rPr>
              <a:t>exactly restored </a:t>
            </a:r>
            <a:r>
              <a:rPr lang="en-US" sz="2400" dirty="0"/>
              <a:t>to the state it was in before the interrupt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94EB9F-9F10-B04E-82E0-7FFEFEC7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94563-4917-2A4F-ACFF-1B1D2EA3A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8471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C44C95-6DEC-C042-8B42-D751DDEFC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However, there are also “in-context” interrupts:</a:t>
            </a:r>
          </a:p>
          <a:p>
            <a:pPr lvl="1"/>
            <a:r>
              <a:rPr lang="en-US" dirty="0"/>
              <a:t>kernel code can be interrupted</a:t>
            </a:r>
          </a:p>
          <a:p>
            <a:pPr lvl="1"/>
            <a:r>
              <a:rPr lang="en-US" dirty="0"/>
              <a:t>user code can handle “signals”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i="1" dirty="0">
                <a:solidFill>
                  <a:schemeClr val="accent2"/>
                </a:solidFill>
              </a:rPr>
              <a:t>Potential for race conditions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94EB9F-9F10-B04E-82E0-7FFEFEC7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94563-4917-2A4F-ACFF-1B1D2EA3A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7400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9884FB-B787-B14F-BB0D-3AD88900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“Traps”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67A4D-5C70-BC40-B57B-6C1F216E6B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279</a:t>
            </a:fld>
            <a:endParaRPr lang="en-US" dirty="0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9E773EAF-EACA-A34C-B360-2C668BA410ED}"/>
              </a:ext>
            </a:extLst>
          </p:cNvPr>
          <p:cNvSpPr/>
          <p:nvPr/>
        </p:nvSpPr>
        <p:spPr>
          <a:xfrm>
            <a:off x="3816878" y="4032356"/>
            <a:ext cx="3650722" cy="137159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invoke handler() at some future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6966AE-44C2-CE45-9EC8-D0B24846E1A0}"/>
                  </a:ext>
                </a:extLst>
              </p:cNvPr>
              <p:cNvSpPr txBox="1"/>
              <p:nvPr/>
            </p:nvSpPr>
            <p:spPr>
              <a:xfrm>
                <a:off x="4509544" y="5175356"/>
                <a:ext cx="335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accent2"/>
                    </a:solidFill>
                  </a:rPr>
                  <a:t>Within the same thread!</a:t>
                </a:r>
              </a:p>
              <a:p>
                <a:pPr algn="ctr"/>
                <a:r>
                  <a:rPr lang="en-US" i="1" dirty="0">
                    <a:solidFill>
                      <a:schemeClr val="accent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𝑡𝑟𝑎𝑝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≠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𝑠𝑝𝑎𝑤𝑛</m:t>
                    </m:r>
                  </m:oMath>
                </a14:m>
                <a:r>
                  <a:rPr lang="en-US" i="1" dirty="0">
                    <a:solidFill>
                      <a:schemeClr val="accent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6966AE-44C2-CE45-9EC8-D0B24846E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544" y="5175356"/>
                <a:ext cx="3352800" cy="830997"/>
              </a:xfrm>
              <a:prstGeom prst="rect">
                <a:avLst/>
              </a:prstGeom>
              <a:blipFill>
                <a:blip r:embed="rId2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0A75B2E-9BDB-E509-E1F3-218D50519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74" y="1103660"/>
            <a:ext cx="3194359" cy="4916140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F09AE4A0-36F9-7E11-7895-A4439EFEA488}"/>
              </a:ext>
            </a:extLst>
          </p:cNvPr>
          <p:cNvSpPr/>
          <p:nvPr/>
        </p:nvSpPr>
        <p:spPr>
          <a:xfrm>
            <a:off x="3816878" y="1697946"/>
            <a:ext cx="3650722" cy="137159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count == 1 in the final state</a:t>
            </a:r>
          </a:p>
        </p:txBody>
      </p:sp>
    </p:spTree>
    <p:extLst>
      <p:ext uri="{BB962C8B-B14F-4D97-AF65-F5344CB8AC3E}">
        <p14:creationId xmlns:p14="http://schemas.microsoft.com/office/powerpoint/2010/main" val="2794561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471F8-EE9D-9E44-A149-7E0092C9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Limitation: models must be finite!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62FDD-24CF-DC4D-BDDE-927069397F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2232A9-93E5-1678-60E2-40616363752B}"/>
              </a:ext>
            </a:extLst>
          </p:cNvPr>
          <p:cNvGrpSpPr/>
          <p:nvPr/>
        </p:nvGrpSpPr>
        <p:grpSpPr>
          <a:xfrm>
            <a:off x="1369044" y="990600"/>
            <a:ext cx="6405911" cy="3595286"/>
            <a:chOff x="112771" y="1684484"/>
            <a:chExt cx="8908212" cy="499969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FD9FA56-4D0E-B590-870A-BF30E0C8A5E4}"/>
                </a:ext>
              </a:extLst>
            </p:cNvPr>
            <p:cNvSpPr/>
            <p:nvPr/>
          </p:nvSpPr>
          <p:spPr>
            <a:xfrm>
              <a:off x="112771" y="3977882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D457738-0620-F8F9-A689-7A88FC689E5B}"/>
                </a:ext>
              </a:extLst>
            </p:cNvPr>
            <p:cNvSpPr/>
            <p:nvPr/>
          </p:nvSpPr>
          <p:spPr>
            <a:xfrm>
              <a:off x="1657895" y="2950280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0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17E3F77-5648-6141-DDE1-4922501C92B7}"/>
                </a:ext>
              </a:extLst>
            </p:cNvPr>
            <p:cNvSpPr/>
            <p:nvPr/>
          </p:nvSpPr>
          <p:spPr>
            <a:xfrm>
              <a:off x="1657894" y="5006503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0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864DBE2-9D12-8908-D0D1-50CCD2A7A5CE}"/>
                </a:ext>
              </a:extLst>
            </p:cNvPr>
            <p:cNvCxnSpPr>
              <a:cxnSpLocks/>
              <a:stCxn id="42" idx="7"/>
              <a:endCxn id="43" idx="3"/>
            </p:cNvCxnSpPr>
            <p:nvPr/>
          </p:nvCxnSpPr>
          <p:spPr>
            <a:xfrm flipV="1">
              <a:off x="1338180" y="3467778"/>
              <a:ext cx="529962" cy="598893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F417FD4-0C07-4876-BC57-4B3BA3AECFD5}"/>
                </a:ext>
              </a:extLst>
            </p:cNvPr>
            <p:cNvCxnSpPr>
              <a:cxnSpLocks/>
              <a:stCxn id="42" idx="5"/>
              <a:endCxn id="44" idx="1"/>
            </p:cNvCxnSpPr>
            <p:nvPr/>
          </p:nvCxnSpPr>
          <p:spPr>
            <a:xfrm>
              <a:off x="1338180" y="4495380"/>
              <a:ext cx="529961" cy="599912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DD1A037-B36B-1035-B139-89FAF9507868}"/>
                </a:ext>
              </a:extLst>
            </p:cNvPr>
            <p:cNvSpPr/>
            <p:nvPr/>
          </p:nvSpPr>
          <p:spPr>
            <a:xfrm>
              <a:off x="3253786" y="3977882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0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6432622-474C-4291-35D9-C8970B73C39F}"/>
                </a:ext>
              </a:extLst>
            </p:cNvPr>
            <p:cNvCxnSpPr>
              <a:cxnSpLocks/>
              <a:stCxn id="43" idx="5"/>
            </p:cNvCxnSpPr>
            <p:nvPr/>
          </p:nvCxnSpPr>
          <p:spPr>
            <a:xfrm>
              <a:off x="2883304" y="3467778"/>
              <a:ext cx="652435" cy="598893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EE752F-31F9-0EA2-4196-24EDB95BD613}"/>
                </a:ext>
              </a:extLst>
            </p:cNvPr>
            <p:cNvCxnSpPr>
              <a:cxnSpLocks/>
              <a:stCxn id="44" idx="7"/>
            </p:cNvCxnSpPr>
            <p:nvPr/>
          </p:nvCxnSpPr>
          <p:spPr>
            <a:xfrm flipV="1">
              <a:off x="2883303" y="4495380"/>
              <a:ext cx="652436" cy="599912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8645D2E-6299-6572-4BDF-DB351409DA30}"/>
                </a:ext>
              </a:extLst>
            </p:cNvPr>
            <p:cNvSpPr/>
            <p:nvPr/>
          </p:nvSpPr>
          <p:spPr>
            <a:xfrm>
              <a:off x="5374526" y="1855576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FB38EFD-C081-9CCC-4B9B-EE21EE4D7A51}"/>
                </a:ext>
              </a:extLst>
            </p:cNvPr>
            <p:cNvSpPr/>
            <p:nvPr/>
          </p:nvSpPr>
          <p:spPr>
            <a:xfrm>
              <a:off x="5374526" y="6077887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398CF36-1688-3639-9B94-4581E4572596}"/>
                </a:ext>
              </a:extLst>
            </p:cNvPr>
            <p:cNvCxnSpPr>
              <a:cxnSpLocks/>
              <a:stCxn id="47" idx="7"/>
              <a:endCxn id="63" idx="3"/>
            </p:cNvCxnSpPr>
            <p:nvPr/>
          </p:nvCxnSpPr>
          <p:spPr>
            <a:xfrm flipV="1">
              <a:off x="4479195" y="3536375"/>
              <a:ext cx="1105577" cy="530296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EBFE79A-8753-FDB6-8BBF-2C85BF121E81}"/>
                </a:ext>
              </a:extLst>
            </p:cNvPr>
            <p:cNvSpPr/>
            <p:nvPr/>
          </p:nvSpPr>
          <p:spPr>
            <a:xfrm>
              <a:off x="7582829" y="4969920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2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004D7A1-9C1E-CD4E-BC3B-E9D857766935}"/>
                </a:ext>
              </a:extLst>
            </p:cNvPr>
            <p:cNvCxnSpPr>
              <a:cxnSpLocks/>
              <a:stCxn id="50" idx="5"/>
              <a:endCxn id="53" idx="1"/>
            </p:cNvCxnSpPr>
            <p:nvPr/>
          </p:nvCxnSpPr>
          <p:spPr>
            <a:xfrm>
              <a:off x="6599935" y="2373074"/>
              <a:ext cx="1193141" cy="2685635"/>
            </a:xfrm>
            <a:prstGeom prst="straightConnector1">
              <a:avLst/>
            </a:prstGeom>
            <a:ln w="50800">
              <a:solidFill>
                <a:schemeClr val="accent2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0F5CB85-428C-F35D-2F8B-C36A4329D3E0}"/>
                </a:ext>
              </a:extLst>
            </p:cNvPr>
            <p:cNvCxnSpPr>
              <a:cxnSpLocks/>
              <a:stCxn id="51" idx="7"/>
              <a:endCxn id="53" idx="3"/>
            </p:cNvCxnSpPr>
            <p:nvPr/>
          </p:nvCxnSpPr>
          <p:spPr>
            <a:xfrm flipV="1">
              <a:off x="6599935" y="5487418"/>
              <a:ext cx="1193141" cy="679258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7D36A31-2942-9CC7-D18B-D5F64326B2AA}"/>
                </a:ext>
              </a:extLst>
            </p:cNvPr>
            <p:cNvSpPr/>
            <p:nvPr/>
          </p:nvSpPr>
          <p:spPr>
            <a:xfrm>
              <a:off x="3253786" y="1855883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F747067-29AF-94C2-72CC-CA455DD799B6}"/>
                </a:ext>
              </a:extLst>
            </p:cNvPr>
            <p:cNvCxnSpPr>
              <a:cxnSpLocks/>
              <a:stCxn id="43" idx="7"/>
            </p:cNvCxnSpPr>
            <p:nvPr/>
          </p:nvCxnSpPr>
          <p:spPr>
            <a:xfrm flipV="1">
              <a:off x="2883304" y="2373381"/>
              <a:ext cx="652435" cy="665688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9606DF4-931D-C58C-35A1-9E6B7A5817B6}"/>
                </a:ext>
              </a:extLst>
            </p:cNvPr>
            <p:cNvSpPr/>
            <p:nvPr/>
          </p:nvSpPr>
          <p:spPr>
            <a:xfrm>
              <a:off x="3338390" y="6077887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879362E-4028-3E29-7A3E-215BEAB90997}"/>
                </a:ext>
              </a:extLst>
            </p:cNvPr>
            <p:cNvCxnSpPr>
              <a:cxnSpLocks/>
              <a:stCxn id="44" idx="5"/>
              <a:endCxn id="58" idx="1"/>
            </p:cNvCxnSpPr>
            <p:nvPr/>
          </p:nvCxnSpPr>
          <p:spPr>
            <a:xfrm>
              <a:off x="2883303" y="5524001"/>
              <a:ext cx="665334" cy="642675"/>
            </a:xfrm>
            <a:prstGeom prst="straightConnector1">
              <a:avLst/>
            </a:prstGeom>
            <a:ln w="50800">
              <a:solidFill>
                <a:schemeClr val="accent2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685B988-7738-2D46-C525-553523E98607}"/>
                </a:ext>
              </a:extLst>
            </p:cNvPr>
            <p:cNvCxnSpPr>
              <a:cxnSpLocks/>
              <a:stCxn id="56" idx="6"/>
              <a:endCxn id="50" idx="2"/>
            </p:cNvCxnSpPr>
            <p:nvPr/>
          </p:nvCxnSpPr>
          <p:spPr>
            <a:xfrm flipV="1">
              <a:off x="4689442" y="2158720"/>
              <a:ext cx="685084" cy="307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FC088E3-8C8E-BFB0-DDFF-9BA8DD4E8A30}"/>
                </a:ext>
              </a:extLst>
            </p:cNvPr>
            <p:cNvCxnSpPr>
              <a:cxnSpLocks/>
              <a:stCxn id="58" idx="6"/>
              <a:endCxn id="51" idx="2"/>
            </p:cNvCxnSpPr>
            <p:nvPr/>
          </p:nvCxnSpPr>
          <p:spPr>
            <a:xfrm>
              <a:off x="4774046" y="6381031"/>
              <a:ext cx="600480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A0065D4-838B-0FFD-5EFC-0C79D1B7350E}"/>
                </a:ext>
              </a:extLst>
            </p:cNvPr>
            <p:cNvSpPr/>
            <p:nvPr/>
          </p:nvSpPr>
          <p:spPr>
            <a:xfrm>
              <a:off x="7585327" y="3017639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C52B9EA-05A2-BA7C-B64D-2A1D028F91FA}"/>
                </a:ext>
              </a:extLst>
            </p:cNvPr>
            <p:cNvSpPr/>
            <p:nvPr/>
          </p:nvSpPr>
          <p:spPr>
            <a:xfrm>
              <a:off x="5374525" y="3018877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3E8EFC2-FD33-46BA-ABF9-54F2DFD7579F}"/>
                </a:ext>
              </a:extLst>
            </p:cNvPr>
            <p:cNvSpPr/>
            <p:nvPr/>
          </p:nvSpPr>
          <p:spPr>
            <a:xfrm>
              <a:off x="5372027" y="4969920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D72CCFE-E4CD-1846-D99D-0DE4DEE6E8A2}"/>
                </a:ext>
              </a:extLst>
            </p:cNvPr>
            <p:cNvCxnSpPr>
              <a:cxnSpLocks/>
              <a:stCxn id="47" idx="5"/>
              <a:endCxn id="64" idx="1"/>
            </p:cNvCxnSpPr>
            <p:nvPr/>
          </p:nvCxnSpPr>
          <p:spPr>
            <a:xfrm>
              <a:off x="4479195" y="4495380"/>
              <a:ext cx="1103079" cy="563329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127847F-02FF-396B-85F6-ABAC73F36D42}"/>
                </a:ext>
              </a:extLst>
            </p:cNvPr>
            <p:cNvCxnSpPr>
              <a:cxnSpLocks/>
              <a:stCxn id="63" idx="6"/>
              <a:endCxn id="62" idx="2"/>
            </p:cNvCxnSpPr>
            <p:nvPr/>
          </p:nvCxnSpPr>
          <p:spPr>
            <a:xfrm flipV="1">
              <a:off x="6810181" y="3320783"/>
              <a:ext cx="775146" cy="1238"/>
            </a:xfrm>
            <a:prstGeom prst="straightConnector1">
              <a:avLst/>
            </a:prstGeom>
            <a:ln w="50800">
              <a:solidFill>
                <a:schemeClr val="accent2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B34FFD6-775F-EB96-1C82-C3570065A659}"/>
                </a:ext>
              </a:extLst>
            </p:cNvPr>
            <p:cNvCxnSpPr>
              <a:cxnSpLocks/>
              <a:stCxn id="64" idx="7"/>
              <a:endCxn id="62" idx="3"/>
            </p:cNvCxnSpPr>
            <p:nvPr/>
          </p:nvCxnSpPr>
          <p:spPr>
            <a:xfrm flipV="1">
              <a:off x="6597436" y="3535137"/>
              <a:ext cx="1198138" cy="1523572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78AB5C1-F90E-742C-6660-10EC7974EDDF}"/>
                </a:ext>
              </a:extLst>
            </p:cNvPr>
            <p:cNvSpPr txBox="1"/>
            <p:nvPr/>
          </p:nvSpPr>
          <p:spPr>
            <a:xfrm>
              <a:off x="1203682" y="3479829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L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36A2D9-4B65-907F-6ECA-5A8E3D527BFF}"/>
                </a:ext>
              </a:extLst>
            </p:cNvPr>
            <p:cNvSpPr txBox="1"/>
            <p:nvPr/>
          </p:nvSpPr>
          <p:spPr>
            <a:xfrm>
              <a:off x="1203682" y="4617254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77EBF34-0065-6580-7FFA-62A1D38BF122}"/>
                </a:ext>
              </a:extLst>
            </p:cNvPr>
            <p:cNvSpPr txBox="1"/>
            <p:nvPr/>
          </p:nvSpPr>
          <p:spPr>
            <a:xfrm>
              <a:off x="2806184" y="2420465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DAE5B8B-2C13-0E36-9007-E65C347887BD}"/>
                </a:ext>
              </a:extLst>
            </p:cNvPr>
            <p:cNvSpPr txBox="1"/>
            <p:nvPr/>
          </p:nvSpPr>
          <p:spPr>
            <a:xfrm>
              <a:off x="2774287" y="5665468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F7DEA81-9B85-EAAD-6DF5-6D3D7055F2CC}"/>
                </a:ext>
              </a:extLst>
            </p:cNvPr>
            <p:cNvSpPr txBox="1"/>
            <p:nvPr/>
          </p:nvSpPr>
          <p:spPr>
            <a:xfrm>
              <a:off x="2774287" y="4583800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L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0E208A2-BB77-184B-EDF1-B768CDA35FF1}"/>
                </a:ext>
              </a:extLst>
            </p:cNvPr>
            <p:cNvSpPr txBox="1"/>
            <p:nvPr/>
          </p:nvSpPr>
          <p:spPr>
            <a:xfrm>
              <a:off x="2774287" y="3502132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L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F7C2CBF-302D-1923-87AA-6408B0C40F3E}"/>
                </a:ext>
              </a:extLst>
            </p:cNvPr>
            <p:cNvSpPr txBox="1"/>
            <p:nvPr/>
          </p:nvSpPr>
          <p:spPr>
            <a:xfrm>
              <a:off x="4839158" y="1684484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L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E5FF346-578A-E6ED-F5AD-CF7D6E147C1C}"/>
                </a:ext>
              </a:extLst>
            </p:cNvPr>
            <p:cNvSpPr txBox="1"/>
            <p:nvPr/>
          </p:nvSpPr>
          <p:spPr>
            <a:xfrm>
              <a:off x="4828008" y="3368317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5F17C05-AE9E-289A-CD2A-1CDB6F9DA912}"/>
                </a:ext>
              </a:extLst>
            </p:cNvPr>
            <p:cNvSpPr txBox="1"/>
            <p:nvPr/>
          </p:nvSpPr>
          <p:spPr>
            <a:xfrm>
              <a:off x="4828008" y="4739917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13209F6-897C-B25E-0B50-9985622519CC}"/>
                </a:ext>
              </a:extLst>
            </p:cNvPr>
            <p:cNvSpPr txBox="1"/>
            <p:nvPr/>
          </p:nvSpPr>
          <p:spPr>
            <a:xfrm>
              <a:off x="6701010" y="2285126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4A398E6-7B91-2882-FA58-C2633C522A1A}"/>
                </a:ext>
              </a:extLst>
            </p:cNvPr>
            <p:cNvSpPr txBox="1"/>
            <p:nvPr/>
          </p:nvSpPr>
          <p:spPr>
            <a:xfrm>
              <a:off x="7091704" y="2855360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F31058D-EBE8-5AE6-6C4D-8B5C10A8B61F}"/>
                </a:ext>
              </a:extLst>
            </p:cNvPr>
            <p:cNvSpPr txBox="1"/>
            <p:nvPr/>
          </p:nvSpPr>
          <p:spPr>
            <a:xfrm>
              <a:off x="6868680" y="4617252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921A11F-21DC-3740-6386-56152A4CA583}"/>
                </a:ext>
              </a:extLst>
            </p:cNvPr>
            <p:cNvSpPr txBox="1"/>
            <p:nvPr/>
          </p:nvSpPr>
          <p:spPr>
            <a:xfrm>
              <a:off x="7136310" y="5810433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877754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B6694-2E51-AD93-D1A5-8A62CC40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04" y="990600"/>
            <a:ext cx="3186896" cy="51943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F214E0-FDD0-DB42-949C-5D6F73F3D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BC06F-69FE-034D-BAA2-59C06D74FD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388E4-6C35-B74D-B595-7470286B559F}"/>
              </a:ext>
            </a:extLst>
          </p:cNvPr>
          <p:cNvSpPr/>
          <p:nvPr/>
        </p:nvSpPr>
        <p:spPr>
          <a:xfrm>
            <a:off x="1600200" y="3124200"/>
            <a:ext cx="1600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4C2F44-9456-1C18-9AC7-841ABEBDAA4A}"/>
              </a:ext>
            </a:extLst>
          </p:cNvPr>
          <p:cNvSpPr/>
          <p:nvPr/>
        </p:nvSpPr>
        <p:spPr>
          <a:xfrm>
            <a:off x="1608268" y="4839148"/>
            <a:ext cx="1600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6667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B6694-2E51-AD93-D1A5-8A62CC40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04" y="990600"/>
            <a:ext cx="3186896" cy="51943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F214E0-FDD0-DB42-949C-5D6F73F3D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BC06F-69FE-034D-BAA2-59C06D74FD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388E4-6C35-B74D-B595-7470286B559F}"/>
              </a:ext>
            </a:extLst>
          </p:cNvPr>
          <p:cNvSpPr/>
          <p:nvPr/>
        </p:nvSpPr>
        <p:spPr>
          <a:xfrm>
            <a:off x="1600200" y="3124200"/>
            <a:ext cx="1600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4C2F44-9456-1C18-9AC7-841ABEBDAA4A}"/>
              </a:ext>
            </a:extLst>
          </p:cNvPr>
          <p:cNvSpPr/>
          <p:nvPr/>
        </p:nvSpPr>
        <p:spPr>
          <a:xfrm>
            <a:off x="1608268" y="4839148"/>
            <a:ext cx="1600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FF0A3-E99A-9589-973E-290EDD0B9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34" y="990600"/>
            <a:ext cx="5080639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43609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BEC8F4-740B-9242-83D6-944DFA67B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0DE9F-0894-7246-AA87-EA4D342B4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5E99B-8E62-4EC6-F077-76373915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4321471" cy="531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1230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BEC8F4-740B-9242-83D6-944DFA67B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0DE9F-0894-7246-AA87-EA4D342B4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5E99B-8E62-4EC6-F077-76373915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4321471" cy="5314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87E67-A061-2843-4518-B809F4150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958174"/>
            <a:ext cx="5334000" cy="52240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5520258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DD10FF-FBB9-0C44-B55C-19770F2D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Enabling/disabling interrupts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C38A0-74DC-2E4E-8473-736E494BAE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A906F-BDA7-47FD-7F45-C64A704C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3314553" cy="5276850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69E80D5F-CB31-14FB-8449-6AC3C0A72384}"/>
              </a:ext>
            </a:extLst>
          </p:cNvPr>
          <p:cNvSpPr/>
          <p:nvPr/>
        </p:nvSpPr>
        <p:spPr>
          <a:xfrm>
            <a:off x="3962400" y="4419600"/>
            <a:ext cx="28956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disable interrupts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25C1B67B-F2BA-CEF8-52C0-127EB5A6AAC7}"/>
              </a:ext>
            </a:extLst>
          </p:cNvPr>
          <p:cNvSpPr/>
          <p:nvPr/>
        </p:nvSpPr>
        <p:spPr>
          <a:xfrm>
            <a:off x="3962400" y="5022715"/>
            <a:ext cx="28956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enable interrupts</a:t>
            </a:r>
          </a:p>
        </p:txBody>
      </p:sp>
    </p:spTree>
    <p:extLst>
      <p:ext uri="{BB962C8B-B14F-4D97-AF65-F5344CB8AC3E}">
        <p14:creationId xmlns:p14="http://schemas.microsoft.com/office/powerpoint/2010/main" val="2343269390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65A092-41BA-A04F-A365-99CB56C2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Interrupt-Safe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20C9A-36CB-6D43-827F-6B8E7570A6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285</a:t>
            </a:fld>
            <a:endParaRPr lang="en-US" dirty="0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D3463CAF-0457-574D-AD72-25792E07909D}"/>
              </a:ext>
            </a:extLst>
          </p:cNvPr>
          <p:cNvSpPr/>
          <p:nvPr/>
        </p:nvSpPr>
        <p:spPr>
          <a:xfrm>
            <a:off x="4571999" y="2356590"/>
            <a:ext cx="3962399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disable interrupts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EF79714B-3394-934D-AFFE-1F0C14CD9C40}"/>
              </a:ext>
            </a:extLst>
          </p:cNvPr>
          <p:cNvSpPr/>
          <p:nvPr/>
        </p:nvSpPr>
        <p:spPr>
          <a:xfrm>
            <a:off x="4589486" y="2895030"/>
            <a:ext cx="394491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restore old interrupt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54289-8002-8A88-97C0-DBF2CC0E3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410375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97512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967C5E-842E-3248-9264-B3E92408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Interrupt-safe </a:t>
            </a:r>
            <a:r>
              <a:rPr lang="en-US" i="1" dirty="0"/>
              <a:t>AND</a:t>
            </a:r>
            <a:r>
              <a:rPr lang="en-US" dirty="0"/>
              <a:t> Thread-safe?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1216-1F4A-1A46-835B-118C40215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92B78-BBC9-D576-96BF-4484E201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5" y="1003031"/>
            <a:ext cx="3844611" cy="55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26842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967C5E-842E-3248-9264-B3E92408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Interrupt-safe </a:t>
            </a:r>
            <a:r>
              <a:rPr lang="en-US" i="1" dirty="0"/>
              <a:t>AND</a:t>
            </a:r>
            <a:r>
              <a:rPr lang="en-US" dirty="0"/>
              <a:t> Thread-safe?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1216-1F4A-1A46-835B-118C40215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92B78-BBC9-D576-96BF-4484E201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5" y="1003031"/>
            <a:ext cx="3844611" cy="5550169"/>
          </a:xfrm>
          <a:prstGeom prst="rect">
            <a:avLst/>
          </a:prstGeom>
        </p:spPr>
      </p:pic>
      <p:sp>
        <p:nvSpPr>
          <p:cNvPr id="10" name="Left Arrow 9">
            <a:extLst>
              <a:ext uri="{FF2B5EF4-FFF2-40B4-BE49-F238E27FC236}">
                <a16:creationId xmlns:a16="http://schemas.microsoft.com/office/drawing/2014/main" id="{26A08A5F-B894-90DB-2A9A-4F6B976DC017}"/>
              </a:ext>
            </a:extLst>
          </p:cNvPr>
          <p:cNvSpPr/>
          <p:nvPr/>
        </p:nvSpPr>
        <p:spPr>
          <a:xfrm>
            <a:off x="2590800" y="5535168"/>
            <a:ext cx="38100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wait for own interrupt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395254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967C5E-842E-3248-9264-B3E92408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Interrupt-safe </a:t>
            </a:r>
            <a:r>
              <a:rPr lang="en-US" i="1" dirty="0"/>
              <a:t>AND</a:t>
            </a:r>
            <a:r>
              <a:rPr lang="en-US" dirty="0"/>
              <a:t> Thread-safe?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1216-1F4A-1A46-835B-118C40215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92B78-BBC9-D576-96BF-4484E201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5" y="1003031"/>
            <a:ext cx="3844611" cy="5550169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AF752B56-2B2C-F257-82FF-AF3A8100E7AB}"/>
              </a:ext>
            </a:extLst>
          </p:cNvPr>
          <p:cNvSpPr/>
          <p:nvPr/>
        </p:nvSpPr>
        <p:spPr>
          <a:xfrm rot="21150436">
            <a:off x="3749132" y="2524084"/>
            <a:ext cx="38100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first</a:t>
            </a:r>
            <a:r>
              <a:rPr lang="en-US" dirty="0"/>
              <a:t> disable interrupts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26A08A5F-B894-90DB-2A9A-4F6B976DC017}"/>
              </a:ext>
            </a:extLst>
          </p:cNvPr>
          <p:cNvSpPr/>
          <p:nvPr/>
        </p:nvSpPr>
        <p:spPr>
          <a:xfrm>
            <a:off x="2590800" y="5535168"/>
            <a:ext cx="38100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wait for own interrupt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04508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967C5E-842E-3248-9264-B3E92408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Interrupt-safe </a:t>
            </a:r>
            <a:r>
              <a:rPr lang="en-US" i="1" dirty="0"/>
              <a:t>AND</a:t>
            </a:r>
            <a:r>
              <a:rPr lang="en-US" dirty="0"/>
              <a:t> Thread-safe?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1216-1F4A-1A46-835B-118C40215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289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92B78-BBC9-D576-96BF-4484E201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5" y="1003031"/>
            <a:ext cx="3844611" cy="5550169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AF752B56-2B2C-F257-82FF-AF3A8100E7AB}"/>
              </a:ext>
            </a:extLst>
          </p:cNvPr>
          <p:cNvSpPr/>
          <p:nvPr/>
        </p:nvSpPr>
        <p:spPr>
          <a:xfrm rot="21150436">
            <a:off x="3749132" y="2524084"/>
            <a:ext cx="38100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first</a:t>
            </a:r>
            <a:r>
              <a:rPr lang="en-US" dirty="0"/>
              <a:t> disable interrupts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B16B0517-6466-2E27-375B-0278E73F9884}"/>
              </a:ext>
            </a:extLst>
          </p:cNvPr>
          <p:cNvSpPr/>
          <p:nvPr/>
        </p:nvSpPr>
        <p:spPr>
          <a:xfrm rot="419798">
            <a:off x="3447736" y="3247913"/>
            <a:ext cx="28956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then acquire a lock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26A08A5F-B894-90DB-2A9A-4F6B976DC017}"/>
              </a:ext>
            </a:extLst>
          </p:cNvPr>
          <p:cNvSpPr/>
          <p:nvPr/>
        </p:nvSpPr>
        <p:spPr>
          <a:xfrm>
            <a:off x="2590800" y="5535168"/>
            <a:ext cx="38100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wait for own interrupt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32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9111A-9832-796A-A8CA-B7C51C33E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86982F-AD6A-3BC7-DB99-A2F61FDD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Limitation: models must be finite!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6A6E7-2CA0-89A5-2B7D-912D6CF1ED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D91C5E-D69C-7AB0-2A31-23466CEF2637}"/>
              </a:ext>
            </a:extLst>
          </p:cNvPr>
          <p:cNvGrpSpPr/>
          <p:nvPr/>
        </p:nvGrpSpPr>
        <p:grpSpPr>
          <a:xfrm>
            <a:off x="1369044" y="990600"/>
            <a:ext cx="6405911" cy="3595286"/>
            <a:chOff x="112771" y="1684484"/>
            <a:chExt cx="8908212" cy="499969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B45B5AB-96E1-DCF8-CD62-057C230FB362}"/>
                </a:ext>
              </a:extLst>
            </p:cNvPr>
            <p:cNvSpPr/>
            <p:nvPr/>
          </p:nvSpPr>
          <p:spPr>
            <a:xfrm>
              <a:off x="112771" y="3977882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3513DE-5C8F-4E04-A41E-6BA058AF9A1F}"/>
                </a:ext>
              </a:extLst>
            </p:cNvPr>
            <p:cNvSpPr/>
            <p:nvPr/>
          </p:nvSpPr>
          <p:spPr>
            <a:xfrm>
              <a:off x="1657895" y="2950280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0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D9F19F8-70F6-08EE-02E4-D461E3B7C24F}"/>
                </a:ext>
              </a:extLst>
            </p:cNvPr>
            <p:cNvSpPr/>
            <p:nvPr/>
          </p:nvSpPr>
          <p:spPr>
            <a:xfrm>
              <a:off x="1657894" y="5006503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0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64B633-87F1-C4BA-406F-6E64D58F6735}"/>
                </a:ext>
              </a:extLst>
            </p:cNvPr>
            <p:cNvCxnSpPr>
              <a:cxnSpLocks/>
              <a:stCxn id="42" idx="7"/>
              <a:endCxn id="43" idx="3"/>
            </p:cNvCxnSpPr>
            <p:nvPr/>
          </p:nvCxnSpPr>
          <p:spPr>
            <a:xfrm flipV="1">
              <a:off x="1338180" y="3467778"/>
              <a:ext cx="529962" cy="598893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14E6868-92AB-E2EE-ACB1-1BA6CDC3DA20}"/>
                </a:ext>
              </a:extLst>
            </p:cNvPr>
            <p:cNvCxnSpPr>
              <a:cxnSpLocks/>
              <a:stCxn id="42" idx="5"/>
              <a:endCxn id="44" idx="1"/>
            </p:cNvCxnSpPr>
            <p:nvPr/>
          </p:nvCxnSpPr>
          <p:spPr>
            <a:xfrm>
              <a:off x="1338180" y="4495380"/>
              <a:ext cx="529961" cy="599912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DF09175-EFA7-5636-9D0E-6689A05C5705}"/>
                </a:ext>
              </a:extLst>
            </p:cNvPr>
            <p:cNvSpPr/>
            <p:nvPr/>
          </p:nvSpPr>
          <p:spPr>
            <a:xfrm>
              <a:off x="3253786" y="3977882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0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5E10768-663C-5968-BE4D-71EA401DFEB1}"/>
                </a:ext>
              </a:extLst>
            </p:cNvPr>
            <p:cNvCxnSpPr>
              <a:cxnSpLocks/>
              <a:stCxn id="43" idx="5"/>
            </p:cNvCxnSpPr>
            <p:nvPr/>
          </p:nvCxnSpPr>
          <p:spPr>
            <a:xfrm>
              <a:off x="2883304" y="3467778"/>
              <a:ext cx="652435" cy="598893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9C71C2B-0D9D-33D8-94A1-37582687F188}"/>
                </a:ext>
              </a:extLst>
            </p:cNvPr>
            <p:cNvCxnSpPr>
              <a:cxnSpLocks/>
              <a:stCxn id="44" idx="7"/>
            </p:cNvCxnSpPr>
            <p:nvPr/>
          </p:nvCxnSpPr>
          <p:spPr>
            <a:xfrm flipV="1">
              <a:off x="2883303" y="4495380"/>
              <a:ext cx="652436" cy="599912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288C208-C8A9-7599-D4FD-47E79472EA6C}"/>
                </a:ext>
              </a:extLst>
            </p:cNvPr>
            <p:cNvSpPr/>
            <p:nvPr/>
          </p:nvSpPr>
          <p:spPr>
            <a:xfrm>
              <a:off x="5374526" y="1855576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EBF441A-40F3-CC8D-4604-F0C97F3FD3AB}"/>
                </a:ext>
              </a:extLst>
            </p:cNvPr>
            <p:cNvSpPr/>
            <p:nvPr/>
          </p:nvSpPr>
          <p:spPr>
            <a:xfrm>
              <a:off x="5374526" y="6077887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CC87B8A-C983-332D-9EF4-053ABAA7B1F6}"/>
                </a:ext>
              </a:extLst>
            </p:cNvPr>
            <p:cNvCxnSpPr>
              <a:cxnSpLocks/>
              <a:stCxn id="47" idx="7"/>
              <a:endCxn id="63" idx="3"/>
            </p:cNvCxnSpPr>
            <p:nvPr/>
          </p:nvCxnSpPr>
          <p:spPr>
            <a:xfrm flipV="1">
              <a:off x="4479195" y="3536375"/>
              <a:ext cx="1105577" cy="530296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13F40C9-8FE5-3C5A-4FBE-993B28640F8D}"/>
                </a:ext>
              </a:extLst>
            </p:cNvPr>
            <p:cNvSpPr/>
            <p:nvPr/>
          </p:nvSpPr>
          <p:spPr>
            <a:xfrm>
              <a:off x="7582829" y="4969920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2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7BC5913-0375-3942-19D5-A47749F7BD3C}"/>
                </a:ext>
              </a:extLst>
            </p:cNvPr>
            <p:cNvCxnSpPr>
              <a:cxnSpLocks/>
              <a:stCxn id="50" idx="5"/>
              <a:endCxn id="53" idx="1"/>
            </p:cNvCxnSpPr>
            <p:nvPr/>
          </p:nvCxnSpPr>
          <p:spPr>
            <a:xfrm>
              <a:off x="6599935" y="2373074"/>
              <a:ext cx="1193141" cy="2685635"/>
            </a:xfrm>
            <a:prstGeom prst="straightConnector1">
              <a:avLst/>
            </a:prstGeom>
            <a:ln w="50800">
              <a:solidFill>
                <a:schemeClr val="accent2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39F79C5-D97A-23C6-923A-47BD45DB6CC5}"/>
                </a:ext>
              </a:extLst>
            </p:cNvPr>
            <p:cNvCxnSpPr>
              <a:cxnSpLocks/>
              <a:stCxn id="51" idx="7"/>
              <a:endCxn id="53" idx="3"/>
            </p:cNvCxnSpPr>
            <p:nvPr/>
          </p:nvCxnSpPr>
          <p:spPr>
            <a:xfrm flipV="1">
              <a:off x="6599935" y="5487418"/>
              <a:ext cx="1193141" cy="679258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FAFC235-502E-219E-A9DF-80DCC65B0B19}"/>
                </a:ext>
              </a:extLst>
            </p:cNvPr>
            <p:cNvSpPr/>
            <p:nvPr/>
          </p:nvSpPr>
          <p:spPr>
            <a:xfrm>
              <a:off x="3253786" y="1855883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FCD0437-35EF-D9CE-95B0-67E65E641928}"/>
                </a:ext>
              </a:extLst>
            </p:cNvPr>
            <p:cNvCxnSpPr>
              <a:cxnSpLocks/>
              <a:stCxn id="43" idx="7"/>
            </p:cNvCxnSpPr>
            <p:nvPr/>
          </p:nvCxnSpPr>
          <p:spPr>
            <a:xfrm flipV="1">
              <a:off x="2883304" y="2373381"/>
              <a:ext cx="652435" cy="665688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D1D90B-23D7-878C-FE14-8E55A68DD1F6}"/>
                </a:ext>
              </a:extLst>
            </p:cNvPr>
            <p:cNvSpPr/>
            <p:nvPr/>
          </p:nvSpPr>
          <p:spPr>
            <a:xfrm>
              <a:off x="3338390" y="6077887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439C6D4-EBC6-4376-9952-5E7220EEF2E1}"/>
                </a:ext>
              </a:extLst>
            </p:cNvPr>
            <p:cNvCxnSpPr>
              <a:cxnSpLocks/>
              <a:stCxn id="44" idx="5"/>
              <a:endCxn id="58" idx="1"/>
            </p:cNvCxnSpPr>
            <p:nvPr/>
          </p:nvCxnSpPr>
          <p:spPr>
            <a:xfrm>
              <a:off x="2883303" y="5524001"/>
              <a:ext cx="665334" cy="642675"/>
            </a:xfrm>
            <a:prstGeom prst="straightConnector1">
              <a:avLst/>
            </a:prstGeom>
            <a:ln w="50800">
              <a:solidFill>
                <a:schemeClr val="accent2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049692F-E52B-D6C8-7976-B8E27A210429}"/>
                </a:ext>
              </a:extLst>
            </p:cNvPr>
            <p:cNvCxnSpPr>
              <a:cxnSpLocks/>
              <a:stCxn id="56" idx="6"/>
              <a:endCxn id="50" idx="2"/>
            </p:cNvCxnSpPr>
            <p:nvPr/>
          </p:nvCxnSpPr>
          <p:spPr>
            <a:xfrm flipV="1">
              <a:off x="4689442" y="2158720"/>
              <a:ext cx="685084" cy="307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16DD784-0C3E-3E30-8D83-08668D93A45E}"/>
                </a:ext>
              </a:extLst>
            </p:cNvPr>
            <p:cNvCxnSpPr>
              <a:cxnSpLocks/>
              <a:stCxn id="58" idx="6"/>
              <a:endCxn id="51" idx="2"/>
            </p:cNvCxnSpPr>
            <p:nvPr/>
          </p:nvCxnSpPr>
          <p:spPr>
            <a:xfrm>
              <a:off x="4774046" y="6381031"/>
              <a:ext cx="600480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8F7F83-BB40-9B3C-80AE-100D68D3A23C}"/>
                </a:ext>
              </a:extLst>
            </p:cNvPr>
            <p:cNvSpPr/>
            <p:nvPr/>
          </p:nvSpPr>
          <p:spPr>
            <a:xfrm>
              <a:off x="7585327" y="3017639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189EAB6-B95E-269A-1444-0DE9A08BA1C8}"/>
                </a:ext>
              </a:extLst>
            </p:cNvPr>
            <p:cNvSpPr/>
            <p:nvPr/>
          </p:nvSpPr>
          <p:spPr>
            <a:xfrm>
              <a:off x="5374525" y="3018877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9C4D6A2-0BAF-0BC9-2375-B4CE754F1FD0}"/>
                </a:ext>
              </a:extLst>
            </p:cNvPr>
            <p:cNvSpPr/>
            <p:nvPr/>
          </p:nvSpPr>
          <p:spPr>
            <a:xfrm>
              <a:off x="5372027" y="4969920"/>
              <a:ext cx="1435656" cy="606287"/>
            </a:xfrm>
            <a:prstGeom prst="ellipse">
              <a:avLst/>
            </a:prstGeom>
            <a:noFill/>
            <a:effectLst>
              <a:outerShdw blurRad="40000" dist="23000" dir="5400000" sx="1000" sy="1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shared 1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6F29041-22AD-255F-879C-59FF67020883}"/>
                </a:ext>
              </a:extLst>
            </p:cNvPr>
            <p:cNvCxnSpPr>
              <a:cxnSpLocks/>
              <a:stCxn id="47" idx="5"/>
              <a:endCxn id="64" idx="1"/>
            </p:cNvCxnSpPr>
            <p:nvPr/>
          </p:nvCxnSpPr>
          <p:spPr>
            <a:xfrm>
              <a:off x="4479195" y="4495380"/>
              <a:ext cx="1103079" cy="563329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9ECDCCE-121E-BCF8-3C0B-CBAA8FDF24D8}"/>
                </a:ext>
              </a:extLst>
            </p:cNvPr>
            <p:cNvCxnSpPr>
              <a:cxnSpLocks/>
              <a:stCxn id="63" idx="6"/>
              <a:endCxn id="62" idx="2"/>
            </p:cNvCxnSpPr>
            <p:nvPr/>
          </p:nvCxnSpPr>
          <p:spPr>
            <a:xfrm flipV="1">
              <a:off x="6810181" y="3320783"/>
              <a:ext cx="775146" cy="1238"/>
            </a:xfrm>
            <a:prstGeom prst="straightConnector1">
              <a:avLst/>
            </a:prstGeom>
            <a:ln w="50800">
              <a:solidFill>
                <a:schemeClr val="accent2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4E6B5F6-5583-3807-167B-2152F7B174B4}"/>
                </a:ext>
              </a:extLst>
            </p:cNvPr>
            <p:cNvCxnSpPr>
              <a:cxnSpLocks/>
              <a:stCxn id="64" idx="7"/>
              <a:endCxn id="62" idx="3"/>
            </p:cNvCxnSpPr>
            <p:nvPr/>
          </p:nvCxnSpPr>
          <p:spPr>
            <a:xfrm flipV="1">
              <a:off x="6597436" y="3535137"/>
              <a:ext cx="1198138" cy="1523572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ot"/>
              <a:tailEnd type="triangle"/>
            </a:ln>
            <a:effectLst>
              <a:outerShdw blurRad="40000" dist="20000" dir="5400000" sx="1000" sy="1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5ECA8E-D739-0EC8-7104-E23BCE97D69A}"/>
                </a:ext>
              </a:extLst>
            </p:cNvPr>
            <p:cNvSpPr txBox="1"/>
            <p:nvPr/>
          </p:nvSpPr>
          <p:spPr>
            <a:xfrm>
              <a:off x="1203682" y="3479829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L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891EF1E-5389-8E60-F7F1-C9D7385FEA40}"/>
                </a:ext>
              </a:extLst>
            </p:cNvPr>
            <p:cNvSpPr txBox="1"/>
            <p:nvPr/>
          </p:nvSpPr>
          <p:spPr>
            <a:xfrm>
              <a:off x="1203682" y="4617254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05C826A-F65D-383A-DBCA-C43B0527AB92}"/>
                </a:ext>
              </a:extLst>
            </p:cNvPr>
            <p:cNvSpPr txBox="1"/>
            <p:nvPr/>
          </p:nvSpPr>
          <p:spPr>
            <a:xfrm>
              <a:off x="2806184" y="2420465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B775AF1-DF9F-73AF-CD7B-E8CBBD37CAAB}"/>
                </a:ext>
              </a:extLst>
            </p:cNvPr>
            <p:cNvSpPr txBox="1"/>
            <p:nvPr/>
          </p:nvSpPr>
          <p:spPr>
            <a:xfrm>
              <a:off x="2774287" y="5665468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1ADBF0-20E5-1FC6-754A-F0864E04244F}"/>
                </a:ext>
              </a:extLst>
            </p:cNvPr>
            <p:cNvSpPr txBox="1"/>
            <p:nvPr/>
          </p:nvSpPr>
          <p:spPr>
            <a:xfrm>
              <a:off x="2774287" y="4583800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L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567D61B-F346-DD62-74C5-C9E098576CFA}"/>
                </a:ext>
              </a:extLst>
            </p:cNvPr>
            <p:cNvSpPr txBox="1"/>
            <p:nvPr/>
          </p:nvSpPr>
          <p:spPr>
            <a:xfrm>
              <a:off x="2774287" y="3502132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L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984FA7B-C73D-4033-5248-13793FC59798}"/>
                </a:ext>
              </a:extLst>
            </p:cNvPr>
            <p:cNvSpPr txBox="1"/>
            <p:nvPr/>
          </p:nvSpPr>
          <p:spPr>
            <a:xfrm>
              <a:off x="4839158" y="1684484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L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791B80A-EB5F-5404-DD42-CFA763A8DCC6}"/>
                </a:ext>
              </a:extLst>
            </p:cNvPr>
            <p:cNvSpPr txBox="1"/>
            <p:nvPr/>
          </p:nvSpPr>
          <p:spPr>
            <a:xfrm>
              <a:off x="4828008" y="3368317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27227AA-55DF-77DD-446A-B6776AA6BC0A}"/>
                </a:ext>
              </a:extLst>
            </p:cNvPr>
            <p:cNvSpPr txBox="1"/>
            <p:nvPr/>
          </p:nvSpPr>
          <p:spPr>
            <a:xfrm>
              <a:off x="4828008" y="4739917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83E10D5-6ACE-7F47-4C2E-23ABEE2863B2}"/>
                </a:ext>
              </a:extLst>
            </p:cNvPr>
            <p:cNvSpPr txBox="1"/>
            <p:nvPr/>
          </p:nvSpPr>
          <p:spPr>
            <a:xfrm>
              <a:off x="6701010" y="2285126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64811D-514F-6D92-813F-34E14727B459}"/>
                </a:ext>
              </a:extLst>
            </p:cNvPr>
            <p:cNvSpPr txBox="1"/>
            <p:nvPr/>
          </p:nvSpPr>
          <p:spPr>
            <a:xfrm>
              <a:off x="7091704" y="2855360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036A600-7FCA-651D-07EF-60DA9E4A6A1A}"/>
                </a:ext>
              </a:extLst>
            </p:cNvPr>
            <p:cNvSpPr txBox="1"/>
            <p:nvPr/>
          </p:nvSpPr>
          <p:spPr>
            <a:xfrm>
              <a:off x="6868680" y="4617252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7323BA0-CA13-D2C9-1622-D90DCA3AF5CA}"/>
                </a:ext>
              </a:extLst>
            </p:cNvPr>
            <p:cNvSpPr txBox="1"/>
            <p:nvPr/>
          </p:nvSpPr>
          <p:spPr>
            <a:xfrm>
              <a:off x="7136310" y="5810433"/>
              <a:ext cx="380763" cy="47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6FA8AF-4B4E-3DBA-03A1-F56C828EC212}"/>
              </a:ext>
            </a:extLst>
          </p:cNvPr>
          <p:cNvSpPr txBox="1"/>
          <p:nvPr/>
        </p:nvSpPr>
        <p:spPr>
          <a:xfrm>
            <a:off x="709810" y="4833421"/>
            <a:ext cx="7724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That is, there must be a finite number of states and edges.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But models are allowed to have cycles.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Executions are allowed to be unbounded!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Harmony checks for </a:t>
            </a:r>
            <a:r>
              <a:rPr lang="en-US" i="1" dirty="0">
                <a:solidFill>
                  <a:schemeClr val="tx2"/>
                </a:solidFill>
              </a:rPr>
              <a:t>possibility</a:t>
            </a:r>
            <a:r>
              <a:rPr lang="en-US" dirty="0">
                <a:solidFill>
                  <a:schemeClr val="tx2"/>
                </a:solidFill>
              </a:rPr>
              <a:t> of termination.</a:t>
            </a:r>
          </a:p>
        </p:txBody>
      </p:sp>
    </p:spTree>
    <p:extLst>
      <p:ext uri="{BB962C8B-B14F-4D97-AF65-F5344CB8AC3E}">
        <p14:creationId xmlns:p14="http://schemas.microsoft.com/office/powerpoint/2010/main" val="3852000362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967C5E-842E-3248-9264-B3E92408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Interrupt-safe </a:t>
            </a:r>
            <a:r>
              <a:rPr lang="en-US" i="1" dirty="0"/>
              <a:t>AND</a:t>
            </a:r>
            <a:r>
              <a:rPr lang="en-US" dirty="0"/>
              <a:t> Thread-safe?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1216-1F4A-1A46-835B-118C40215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290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92B78-BBC9-D576-96BF-4484E201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5" y="1003031"/>
            <a:ext cx="3844611" cy="5550169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AF752B56-2B2C-F257-82FF-AF3A8100E7AB}"/>
              </a:ext>
            </a:extLst>
          </p:cNvPr>
          <p:cNvSpPr/>
          <p:nvPr/>
        </p:nvSpPr>
        <p:spPr>
          <a:xfrm rot="21150436">
            <a:off x="3749132" y="2524084"/>
            <a:ext cx="38100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first</a:t>
            </a:r>
            <a:r>
              <a:rPr lang="en-US" dirty="0"/>
              <a:t> disable interrupts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B16B0517-6466-2E27-375B-0278E73F9884}"/>
              </a:ext>
            </a:extLst>
          </p:cNvPr>
          <p:cNvSpPr/>
          <p:nvPr/>
        </p:nvSpPr>
        <p:spPr>
          <a:xfrm rot="419798">
            <a:off x="3447736" y="3247913"/>
            <a:ext cx="28956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then acquire a lock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BEC5D065-61F1-9DA9-B113-9D767A6E8984}"/>
              </a:ext>
            </a:extLst>
          </p:cNvPr>
          <p:cNvSpPr/>
          <p:nvPr/>
        </p:nvSpPr>
        <p:spPr>
          <a:xfrm>
            <a:off x="2438400" y="2038444"/>
            <a:ext cx="1463040" cy="6858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4?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26A08A5F-B894-90DB-2A9A-4F6B976DC017}"/>
              </a:ext>
            </a:extLst>
          </p:cNvPr>
          <p:cNvSpPr/>
          <p:nvPr/>
        </p:nvSpPr>
        <p:spPr>
          <a:xfrm>
            <a:off x="2590800" y="5535168"/>
            <a:ext cx="38100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wait for own interrupt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02018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93626F-D40B-2B46-A946-21F092F2A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953000"/>
          </a:xfrm>
        </p:spPr>
        <p:txBody>
          <a:bodyPr>
            <a:normAutofit/>
          </a:bodyPr>
          <a:lstStyle/>
          <a:p>
            <a:r>
              <a:rPr lang="en-US" sz="3600" dirty="0"/>
              <a:t>pure system calls are interrupt-safe</a:t>
            </a:r>
          </a:p>
          <a:p>
            <a:pPr lvl="1"/>
            <a:r>
              <a:rPr lang="en-US" sz="3200" dirty="0"/>
              <a:t>e.g. read(), write(), etc. </a:t>
            </a:r>
          </a:p>
          <a:p>
            <a:r>
              <a:rPr lang="en-US" sz="3600" dirty="0"/>
              <a:t>functions that do not use global data are interrupt-safe</a:t>
            </a:r>
          </a:p>
          <a:p>
            <a:pPr lvl="1"/>
            <a:r>
              <a:rPr lang="en-US" sz="3200" dirty="0"/>
              <a:t>e.g. </a:t>
            </a:r>
            <a:r>
              <a:rPr lang="en-US" sz="3200" dirty="0" err="1"/>
              <a:t>strlen</a:t>
            </a:r>
            <a:r>
              <a:rPr lang="en-US" sz="3200" dirty="0"/>
              <a:t>(), </a:t>
            </a:r>
            <a:r>
              <a:rPr lang="en-US" sz="3200" dirty="0" err="1"/>
              <a:t>strcpy</a:t>
            </a:r>
            <a:r>
              <a:rPr lang="en-US" sz="3200" dirty="0"/>
              <a:t>(), etc. </a:t>
            </a:r>
          </a:p>
          <a:p>
            <a:r>
              <a:rPr lang="en-US" sz="3600" dirty="0"/>
              <a:t>malloc() and free() are </a:t>
            </a:r>
            <a:r>
              <a:rPr lang="en-US" sz="3600" i="1" dirty="0"/>
              <a:t>not </a:t>
            </a:r>
            <a:r>
              <a:rPr lang="en-US" sz="3600" dirty="0"/>
              <a:t>interrupt-safe </a:t>
            </a:r>
          </a:p>
          <a:p>
            <a:r>
              <a:rPr lang="en-US" sz="3600" dirty="0" err="1"/>
              <a:t>printf</a:t>
            </a:r>
            <a:r>
              <a:rPr lang="en-US" sz="3600" dirty="0"/>
              <a:t>() is </a:t>
            </a:r>
            <a:r>
              <a:rPr lang="en-US" sz="3600" i="1" dirty="0"/>
              <a:t>not </a:t>
            </a:r>
            <a:r>
              <a:rPr lang="en-US" sz="3600" dirty="0"/>
              <a:t>interrupt-safe</a:t>
            </a:r>
          </a:p>
          <a:p>
            <a:r>
              <a:rPr lang="en-US" sz="3600" i="1" dirty="0"/>
              <a:t>However, all these functions are thread-safe </a:t>
            </a:r>
            <a:endParaRPr lang="en-US" sz="3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C9E3B7-C46B-1948-A323-52A358BD7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Warning: very few C functions are interrupt-safe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B4FAA-EDCD-F841-A9C1-A48D80FA6B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1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B8EBA2-EF26-7744-A245-776133D8E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4"/>
                </a:solidFill>
              </a:rPr>
              <a:t>How to build Concurrent Data Structures?</a:t>
            </a:r>
          </a:p>
          <a:p>
            <a:pPr lvl="1"/>
            <a:r>
              <a:rPr lang="en-US" sz="2800" dirty="0"/>
              <a:t>using locks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How to wait for some condition?</a:t>
            </a:r>
          </a:p>
          <a:p>
            <a:pPr lvl="1"/>
            <a:r>
              <a:rPr lang="en-US" sz="2800" dirty="0"/>
              <a:t>using condition variables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How to deal with deadlock?</a:t>
            </a:r>
          </a:p>
          <a:p>
            <a:pPr lvl="1"/>
            <a:r>
              <a:rPr lang="en-US" sz="2800" dirty="0"/>
              <a:t>prevention, avoidance, detection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How to use barrier synchronization</a:t>
            </a:r>
            <a:r>
              <a:rPr lang="en-US" sz="3133" dirty="0">
                <a:solidFill>
                  <a:schemeClr val="accent4"/>
                </a:solidFill>
              </a:rPr>
              <a:t>?</a:t>
            </a:r>
          </a:p>
          <a:p>
            <a:pPr lvl="1"/>
            <a:r>
              <a:rPr lang="en-US" sz="2800" dirty="0"/>
              <a:t>improve scalability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How to make code interrupt-safe?</a:t>
            </a:r>
          </a:p>
          <a:p>
            <a:pPr lvl="1"/>
            <a:r>
              <a:rPr lang="en-US" sz="2800" dirty="0"/>
              <a:t>enabling/disabling interrupts</a:t>
            </a:r>
          </a:p>
          <a:p>
            <a:pPr marL="0" indent="0">
              <a:buNone/>
            </a:pPr>
            <a:endParaRPr lang="en-US" sz="3133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7F04BF-13C3-534C-90AF-690AA69E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Concurrency Lectures 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D876D-9122-DD44-A81A-4BADFB2D9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60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4F978-5DD3-0F9D-20D3-DDB33ECDD9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Critical Sections</a:t>
            </a:r>
          </a:p>
        </p:txBody>
      </p:sp>
    </p:spTree>
    <p:extLst>
      <p:ext uri="{BB962C8B-B14F-4D97-AF65-F5344CB8AC3E}">
        <p14:creationId xmlns:p14="http://schemas.microsoft.com/office/powerpoint/2010/main" val="2681224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343D-F48C-8DE3-08DC-A485E6F43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2 threads updating a single shared variable amount…">
            <a:extLst>
              <a:ext uri="{FF2B5EF4-FFF2-40B4-BE49-F238E27FC236}">
                <a16:creationId xmlns:a16="http://schemas.microsoft.com/office/drawing/2014/main" id="{630E7126-B267-9314-F247-0D2967045C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600" y="990600"/>
            <a:ext cx="8686800" cy="604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2 threads updating a shared variable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17" name="Two Theads, One Variable">
            <a:extLst>
              <a:ext uri="{FF2B5EF4-FFF2-40B4-BE49-F238E27FC236}">
                <a16:creationId xmlns:a16="http://schemas.microsoft.com/office/drawing/2014/main" id="{8F34F24E-DE69-B694-445A-CEF1BD85C28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our problem…</a:t>
            </a:r>
          </a:p>
        </p:txBody>
      </p:sp>
      <p:sp>
        <p:nvSpPr>
          <p:cNvPr id="118" name="Slide Number">
            <a:extLst>
              <a:ext uri="{FF2B5EF4-FFF2-40B4-BE49-F238E27FC236}">
                <a16:creationId xmlns:a16="http://schemas.microsoft.com/office/drawing/2014/main" id="{F3C3CDC8-9BBE-CC20-7829-16070B78839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95181-84EB-3FB9-AF69-DBD17663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82" y="1595247"/>
            <a:ext cx="2801744" cy="231996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1DBCBC2-7DF0-C868-C8CA-332C9C4F5E56}"/>
              </a:ext>
            </a:extLst>
          </p:cNvPr>
          <p:cNvSpPr/>
          <p:nvPr/>
        </p:nvSpPr>
        <p:spPr>
          <a:xfrm>
            <a:off x="2295755" y="2145151"/>
            <a:ext cx="1400872" cy="461665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02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477C2-C1ED-5F6C-78FB-7DAC1A65A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2 threads updating a single shared variable amount…">
            <a:extLst>
              <a:ext uri="{FF2B5EF4-FFF2-40B4-BE49-F238E27FC236}">
                <a16:creationId xmlns:a16="http://schemas.microsoft.com/office/drawing/2014/main" id="{C695527D-0A5A-B39F-E18E-E1BF6743B6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600" y="990600"/>
            <a:ext cx="8686800" cy="604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2 threads updating a shared variable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17" name="Two Theads, One Variable">
            <a:extLst>
              <a:ext uri="{FF2B5EF4-FFF2-40B4-BE49-F238E27FC236}">
                <a16:creationId xmlns:a16="http://schemas.microsoft.com/office/drawing/2014/main" id="{0ED943DF-0ADD-2FA7-22BC-23922538C7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our problem…</a:t>
            </a:r>
          </a:p>
        </p:txBody>
      </p:sp>
      <p:sp>
        <p:nvSpPr>
          <p:cNvPr id="118" name="Slide Number">
            <a:extLst>
              <a:ext uri="{FF2B5EF4-FFF2-40B4-BE49-F238E27FC236}">
                <a16:creationId xmlns:a16="http://schemas.microsoft.com/office/drawing/2014/main" id="{AD680714-2570-E10E-43F8-244B85F3C2E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DC3B0-A72A-FE57-DC6C-DD46FCAF4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82" y="1595247"/>
            <a:ext cx="2801744" cy="231996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8C0693C-9D85-C75D-903A-6BCC11BB2158}"/>
              </a:ext>
            </a:extLst>
          </p:cNvPr>
          <p:cNvSpPr/>
          <p:nvPr/>
        </p:nvSpPr>
        <p:spPr>
          <a:xfrm>
            <a:off x="2295755" y="2145151"/>
            <a:ext cx="1400872" cy="461665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84C9F-383D-2AB0-5C1E-978A666C3DF2}"/>
              </a:ext>
            </a:extLst>
          </p:cNvPr>
          <p:cNvSpPr txBox="1"/>
          <p:nvPr/>
        </p:nvSpPr>
        <p:spPr>
          <a:xfrm>
            <a:off x="3836019" y="2152244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“Critical Section”</a:t>
            </a:r>
          </a:p>
        </p:txBody>
      </p:sp>
    </p:spTree>
    <p:extLst>
      <p:ext uri="{BB962C8B-B14F-4D97-AF65-F5344CB8AC3E}">
        <p14:creationId xmlns:p14="http://schemas.microsoft.com/office/powerpoint/2010/main" val="36609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1983-699C-E1CB-4A97-31D07516B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2 threads updating a single shared variable amount…">
            <a:extLst>
              <a:ext uri="{FF2B5EF4-FFF2-40B4-BE49-F238E27FC236}">
                <a16:creationId xmlns:a16="http://schemas.microsoft.com/office/drawing/2014/main" id="{2DF1FAA7-EDC1-964B-68BE-BB546E73AA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600" y="990600"/>
            <a:ext cx="8686800" cy="604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2 threads updating a shared variable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17" name="Two Theads, One Variable">
            <a:extLst>
              <a:ext uri="{FF2B5EF4-FFF2-40B4-BE49-F238E27FC236}">
                <a16:creationId xmlns:a16="http://schemas.microsoft.com/office/drawing/2014/main" id="{CD85805E-82CB-5175-7D92-4A4E8864082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our problem…</a:t>
            </a:r>
          </a:p>
        </p:txBody>
      </p:sp>
      <p:sp>
        <p:nvSpPr>
          <p:cNvPr id="118" name="Slide Number">
            <a:extLst>
              <a:ext uri="{FF2B5EF4-FFF2-40B4-BE49-F238E27FC236}">
                <a16:creationId xmlns:a16="http://schemas.microsoft.com/office/drawing/2014/main" id="{D734A20D-1125-9A92-8B41-A2C16E1B6D6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2E6E0-6ADC-13CA-BC8A-9577447CE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82" y="1595247"/>
            <a:ext cx="2801744" cy="231996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96BCB4-885A-3A99-E7F9-01FB555B4E7F}"/>
              </a:ext>
            </a:extLst>
          </p:cNvPr>
          <p:cNvSpPr/>
          <p:nvPr/>
        </p:nvSpPr>
        <p:spPr>
          <a:xfrm>
            <a:off x="2295755" y="2145151"/>
            <a:ext cx="1400872" cy="461665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A516A-A7AB-06DC-F202-2AF99010D2A5}"/>
              </a:ext>
            </a:extLst>
          </p:cNvPr>
          <p:cNvSpPr txBox="1"/>
          <p:nvPr/>
        </p:nvSpPr>
        <p:spPr>
          <a:xfrm>
            <a:off x="3836019" y="2152244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“Critical Section”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E783E-0AE3-B42A-B694-9D7731C8AF9D}"/>
              </a:ext>
            </a:extLst>
          </p:cNvPr>
          <p:cNvSpPr txBox="1"/>
          <p:nvPr/>
        </p:nvSpPr>
        <p:spPr>
          <a:xfrm>
            <a:off x="457200" y="3958745"/>
            <a:ext cx="7698005" cy="2899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u="sng" dirty="0">
                <a:solidFill>
                  <a:schemeClr val="tx2"/>
                </a:solidFill>
              </a:rPr>
              <a:t>Goals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2"/>
                </a:solidFill>
              </a:rPr>
              <a:t>Mutual Exclusion: </a:t>
            </a:r>
            <a:r>
              <a:rPr lang="en-US" sz="2400" dirty="0">
                <a:solidFill>
                  <a:schemeClr val="tx2"/>
                </a:solidFill>
              </a:rPr>
              <a:t>1 thread in a critical section at time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2"/>
                </a:solidFill>
              </a:rPr>
              <a:t>Progress:</a:t>
            </a:r>
            <a:r>
              <a:rPr lang="en-US" sz="2400" dirty="0">
                <a:solidFill>
                  <a:schemeClr val="tx2"/>
                </a:solidFill>
              </a:rPr>
              <a:t> a thread can get in when there is no other thread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2"/>
                </a:solidFill>
              </a:rPr>
              <a:t>Fairness:</a:t>
            </a:r>
            <a:r>
              <a:rPr lang="en-US" sz="2400" dirty="0">
                <a:solidFill>
                  <a:schemeClr val="tx2"/>
                </a:solidFill>
              </a:rPr>
              <a:t> equal chances of getting into CS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tx2"/>
                </a:solidFill>
              </a:rPr>
              <a:t>      </a:t>
            </a:r>
            <a:r>
              <a:rPr lang="en-US" sz="2400" dirty="0">
                <a:solidFill>
                  <a:srgbClr val="00B050"/>
                </a:solidFill>
              </a:rPr>
              <a:t> … in practice, fairness rarely guaranteed or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39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74968D-3B83-2245-952C-2BB78869E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Need both:</a:t>
            </a:r>
          </a:p>
          <a:p>
            <a:pPr lvl="1"/>
            <a:r>
              <a:rPr lang="en-US" dirty="0"/>
              <a:t>either one is trivial to achieve by itself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402D33-DB99-D843-8807-2D91EC7E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Exclusion and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FE1D6-9325-B44F-BA29-06AA9279C0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1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FF0625-B731-AD44-A9C5-9A7CCA2B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Specifying Critical Sections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462C0-0590-1E46-8539-70A47437D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0FEAA-73BA-F6DA-69C8-F65E61DFF020}"/>
              </a:ext>
            </a:extLst>
          </p:cNvPr>
          <p:cNvSpPr txBox="1"/>
          <p:nvPr/>
        </p:nvSpPr>
        <p:spPr>
          <a:xfrm>
            <a:off x="3620990" y="5131497"/>
            <a:ext cx="5065810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How do we check mutual exclusion?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 do we check progress?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27A82-8470-0A4A-67A7-55238AD0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51" y="1664047"/>
            <a:ext cx="5788790" cy="28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19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FF0625-B731-AD44-A9C5-9A7CCA2B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Specifying Critical Sections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462C0-0590-1E46-8539-70A47437D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7E530-9000-044F-9F40-4B0D7B699251}"/>
              </a:ext>
            </a:extLst>
          </p:cNvPr>
          <p:cNvSpPr txBox="1"/>
          <p:nvPr/>
        </p:nvSpPr>
        <p:spPr>
          <a:xfrm>
            <a:off x="3620990" y="5131497"/>
            <a:ext cx="5065810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How do we check mutual exclusion?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 do we check progress?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DBA97-8D08-D816-BE93-0DB29290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31" y="1076272"/>
            <a:ext cx="4568177" cy="405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41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54A96-2E59-6B44-22FE-25BAA6881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4210CA-62C5-F666-5386-1B0BA50B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Specifying Critical Sections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A1CDF-7FAE-8740-BB47-C8A7DC09A4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49425-D182-7A60-D82C-020C5E4C39CB}"/>
              </a:ext>
            </a:extLst>
          </p:cNvPr>
          <p:cNvSpPr txBox="1"/>
          <p:nvPr/>
        </p:nvSpPr>
        <p:spPr>
          <a:xfrm>
            <a:off x="3620990" y="5131497"/>
            <a:ext cx="5065810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How do we check mutual exclusion?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 do we check progress?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8C9AF-132F-59DB-F2C9-9131B1533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31" y="1076272"/>
            <a:ext cx="4568177" cy="4055225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C3A40DF6-C69A-684A-97F8-CD688702BC3A}"/>
              </a:ext>
            </a:extLst>
          </p:cNvPr>
          <p:cNvSpPr/>
          <p:nvPr/>
        </p:nvSpPr>
        <p:spPr>
          <a:xfrm>
            <a:off x="5266113" y="1276168"/>
            <a:ext cx="2834640" cy="612648"/>
          </a:xfrm>
          <a:prstGeom prst="wedgeRectCallout">
            <a:avLst>
              <a:gd name="adj1" fmla="val -103824"/>
              <a:gd name="adj2" fmla="val 163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mutual exclusion</a:t>
            </a:r>
          </a:p>
        </p:txBody>
      </p:sp>
    </p:spTree>
    <p:extLst>
      <p:ext uri="{BB962C8B-B14F-4D97-AF65-F5344CB8AC3E}">
        <p14:creationId xmlns:p14="http://schemas.microsoft.com/office/powerpoint/2010/main" val="656498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E0D40-CBFF-03A1-908E-DB42EC47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FA7686-2DC2-AC78-C869-6F6CC43E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Specifying Critical Sections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5A731-369C-1E04-CF6D-94EDC7CFB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3EB59-88BB-8E1F-9F9C-170F94E57AD3}"/>
              </a:ext>
            </a:extLst>
          </p:cNvPr>
          <p:cNvSpPr txBox="1"/>
          <p:nvPr/>
        </p:nvSpPr>
        <p:spPr>
          <a:xfrm>
            <a:off x="3620990" y="5131497"/>
            <a:ext cx="5065810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How do we check mutual exclusion?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 do we check progress?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6CACF-0EE6-9244-3702-3C83F4C97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31" y="1076272"/>
            <a:ext cx="4568177" cy="4055225"/>
          </a:xfrm>
          <a:prstGeom prst="rect">
            <a:avLst/>
          </a:prstGeom>
        </p:spPr>
      </p:pic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711357F5-B4F5-92BF-9235-4B65E97343AF}"/>
              </a:ext>
            </a:extLst>
          </p:cNvPr>
          <p:cNvSpPr/>
          <p:nvPr/>
        </p:nvSpPr>
        <p:spPr>
          <a:xfrm>
            <a:off x="5266113" y="1977869"/>
            <a:ext cx="2834640" cy="612648"/>
          </a:xfrm>
          <a:prstGeom prst="wedgeRectCallout">
            <a:avLst>
              <a:gd name="adj1" fmla="val -82710"/>
              <a:gd name="adj2" fmla="val 204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 zero or more times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7FF2F9F4-52D5-73EC-7A93-C87AB919861A}"/>
              </a:ext>
            </a:extLst>
          </p:cNvPr>
          <p:cNvSpPr/>
          <p:nvPr/>
        </p:nvSpPr>
        <p:spPr>
          <a:xfrm>
            <a:off x="5266113" y="1276168"/>
            <a:ext cx="2834640" cy="612648"/>
          </a:xfrm>
          <a:prstGeom prst="wedgeRectCallout">
            <a:avLst>
              <a:gd name="adj1" fmla="val -103824"/>
              <a:gd name="adj2" fmla="val 163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mutual exclusion</a:t>
            </a:r>
          </a:p>
        </p:txBody>
      </p:sp>
    </p:spTree>
    <p:extLst>
      <p:ext uri="{BB962C8B-B14F-4D97-AF65-F5344CB8AC3E}">
        <p14:creationId xmlns:p14="http://schemas.microsoft.com/office/powerpoint/2010/main" val="1833467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B5E45-D617-1664-E525-A53DA22B0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2642CC-279B-B69D-AE31-E5F4767E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Specifying Critical Sections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FAD64-4BAB-1348-58AE-CDD54770B6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7667D-1C05-07D2-1A3C-CB4327C6157A}"/>
              </a:ext>
            </a:extLst>
          </p:cNvPr>
          <p:cNvSpPr txBox="1"/>
          <p:nvPr/>
        </p:nvSpPr>
        <p:spPr>
          <a:xfrm>
            <a:off x="3620990" y="5131497"/>
            <a:ext cx="5065810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How do we check mutual exclusion?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 do we check progress?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416A60-D785-001D-5D57-15A608BF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31" y="1076272"/>
            <a:ext cx="4568177" cy="4055225"/>
          </a:xfrm>
          <a:prstGeom prst="rect">
            <a:avLst/>
          </a:prstGeom>
        </p:spPr>
      </p:pic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6879E12C-6FC5-62E9-9551-6361D9D07B8D}"/>
              </a:ext>
            </a:extLst>
          </p:cNvPr>
          <p:cNvSpPr/>
          <p:nvPr/>
        </p:nvSpPr>
        <p:spPr>
          <a:xfrm>
            <a:off x="5266113" y="1977869"/>
            <a:ext cx="2834640" cy="612648"/>
          </a:xfrm>
          <a:prstGeom prst="wedgeRectCallout">
            <a:avLst>
              <a:gd name="adj1" fmla="val -82710"/>
              <a:gd name="adj2" fmla="val 204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 zero or more times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4C1FAA0F-A336-3831-772A-4925E98CCA39}"/>
              </a:ext>
            </a:extLst>
          </p:cNvPr>
          <p:cNvSpPr/>
          <p:nvPr/>
        </p:nvSpPr>
        <p:spPr>
          <a:xfrm>
            <a:off x="5266113" y="1276168"/>
            <a:ext cx="2834640" cy="612648"/>
          </a:xfrm>
          <a:prstGeom prst="wedgeRectCallout">
            <a:avLst>
              <a:gd name="adj1" fmla="val -103824"/>
              <a:gd name="adj2" fmla="val 163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mutual exclusion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5C6CD657-49D1-D1E5-26A3-E0FB406F05CD}"/>
              </a:ext>
            </a:extLst>
          </p:cNvPr>
          <p:cNvSpPr/>
          <p:nvPr/>
        </p:nvSpPr>
        <p:spPr>
          <a:xfrm>
            <a:off x="5266113" y="2709389"/>
            <a:ext cx="2834640" cy="612648"/>
          </a:xfrm>
          <a:prstGeom prst="wedgeRectCallout">
            <a:avLst>
              <a:gd name="adj1" fmla="val -95906"/>
              <a:gd name="adj2" fmla="val -216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increment </a:t>
            </a:r>
            <a:r>
              <a:rPr lang="en-US" sz="2000" dirty="0" err="1"/>
              <a:t>in_cs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9310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045A-D8A0-7181-B0BC-CF2A26EE5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problems</a:t>
            </a:r>
          </a:p>
        </p:txBody>
      </p:sp>
    </p:spTree>
    <p:extLst>
      <p:ext uri="{BB962C8B-B14F-4D97-AF65-F5344CB8AC3E}">
        <p14:creationId xmlns:p14="http://schemas.microsoft.com/office/powerpoint/2010/main" val="2712875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B1B4F-1A47-10EE-4CCC-ECCADA28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59C852-5EC6-BE2B-33FB-CEAFC6AD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Specifying Critical Sections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FBD0D-03E5-8E7F-C531-CF6C1EAA86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7C9B8-8998-4CDA-FCBF-FC823CAC0078}"/>
              </a:ext>
            </a:extLst>
          </p:cNvPr>
          <p:cNvSpPr txBox="1"/>
          <p:nvPr/>
        </p:nvSpPr>
        <p:spPr>
          <a:xfrm>
            <a:off x="3620990" y="5131497"/>
            <a:ext cx="5065810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How do we check mutual exclusion?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 do we check progress?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9DD13-0A70-F833-ED20-9E76F09C7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31" y="1076272"/>
            <a:ext cx="4568177" cy="4055225"/>
          </a:xfrm>
          <a:prstGeom prst="rect">
            <a:avLst/>
          </a:prstGeom>
        </p:spPr>
      </p:pic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E9A71B80-30C3-2668-31F5-376F6E01A697}"/>
              </a:ext>
            </a:extLst>
          </p:cNvPr>
          <p:cNvSpPr/>
          <p:nvPr/>
        </p:nvSpPr>
        <p:spPr>
          <a:xfrm>
            <a:off x="5266113" y="1977869"/>
            <a:ext cx="2834640" cy="612648"/>
          </a:xfrm>
          <a:prstGeom prst="wedgeRectCallout">
            <a:avLst>
              <a:gd name="adj1" fmla="val -82710"/>
              <a:gd name="adj2" fmla="val 204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 zero or more times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9966073D-9718-E4DA-9418-AE05B8BB90BF}"/>
              </a:ext>
            </a:extLst>
          </p:cNvPr>
          <p:cNvSpPr/>
          <p:nvPr/>
        </p:nvSpPr>
        <p:spPr>
          <a:xfrm>
            <a:off x="5266113" y="1276168"/>
            <a:ext cx="2834640" cy="612648"/>
          </a:xfrm>
          <a:prstGeom prst="wedgeRectCallout">
            <a:avLst>
              <a:gd name="adj1" fmla="val -103824"/>
              <a:gd name="adj2" fmla="val 163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mutual exclusion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5814F3B7-A8D6-B7CA-237A-EEDB77DE0E77}"/>
              </a:ext>
            </a:extLst>
          </p:cNvPr>
          <p:cNvSpPr/>
          <p:nvPr/>
        </p:nvSpPr>
        <p:spPr>
          <a:xfrm>
            <a:off x="5266113" y="2709389"/>
            <a:ext cx="2834640" cy="612648"/>
          </a:xfrm>
          <a:prstGeom prst="wedgeRectCallout">
            <a:avLst>
              <a:gd name="adj1" fmla="val -95906"/>
              <a:gd name="adj2" fmla="val -216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increment </a:t>
            </a:r>
            <a:r>
              <a:rPr lang="en-US" sz="2000" dirty="0" err="1"/>
              <a:t>in_cs</a:t>
            </a:r>
            <a:endParaRPr lang="en-US" sz="2000" dirty="0"/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3F5D2A78-85BC-504D-AE84-44EE121FF3CA}"/>
              </a:ext>
            </a:extLst>
          </p:cNvPr>
          <p:cNvSpPr/>
          <p:nvPr/>
        </p:nvSpPr>
        <p:spPr>
          <a:xfrm>
            <a:off x="5266113" y="3424284"/>
            <a:ext cx="2834640" cy="612648"/>
          </a:xfrm>
          <a:prstGeom prst="wedgeRectCallout">
            <a:avLst>
              <a:gd name="adj1" fmla="val -118780"/>
              <a:gd name="adj2" fmla="val -284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execute critical section</a:t>
            </a:r>
          </a:p>
        </p:txBody>
      </p:sp>
    </p:spTree>
    <p:extLst>
      <p:ext uri="{BB962C8B-B14F-4D97-AF65-F5344CB8AC3E}">
        <p14:creationId xmlns:p14="http://schemas.microsoft.com/office/powerpoint/2010/main" val="1247683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22BDB-8987-AD48-CAA0-8A54DCC11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D5E893-EB72-E182-0083-238F1115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Specifying Critical Sections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4F4D7-3EE9-5D49-8426-2E0728F7D6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7B850-12D8-3D95-8910-03B8B32ED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31" y="1076272"/>
            <a:ext cx="4568177" cy="4055225"/>
          </a:xfrm>
          <a:prstGeom prst="rect">
            <a:avLst/>
          </a:prstGeom>
        </p:spPr>
      </p:pic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506084EA-6FF1-A212-586C-3F8CA53947D4}"/>
              </a:ext>
            </a:extLst>
          </p:cNvPr>
          <p:cNvSpPr/>
          <p:nvPr/>
        </p:nvSpPr>
        <p:spPr>
          <a:xfrm>
            <a:off x="5266113" y="1977869"/>
            <a:ext cx="2834640" cy="612648"/>
          </a:xfrm>
          <a:prstGeom prst="wedgeRectCallout">
            <a:avLst>
              <a:gd name="adj1" fmla="val -82710"/>
              <a:gd name="adj2" fmla="val 204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 zero or more times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363BE42-4133-F1D0-8A25-4DA028FBD749}"/>
              </a:ext>
            </a:extLst>
          </p:cNvPr>
          <p:cNvSpPr/>
          <p:nvPr/>
        </p:nvSpPr>
        <p:spPr>
          <a:xfrm>
            <a:off x="5266113" y="1276168"/>
            <a:ext cx="2834640" cy="612648"/>
          </a:xfrm>
          <a:prstGeom prst="wedgeRectCallout">
            <a:avLst>
              <a:gd name="adj1" fmla="val -103824"/>
              <a:gd name="adj2" fmla="val 163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mutual exclusion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28EED8AD-86AB-21B3-F7A4-376427740450}"/>
              </a:ext>
            </a:extLst>
          </p:cNvPr>
          <p:cNvSpPr/>
          <p:nvPr/>
        </p:nvSpPr>
        <p:spPr>
          <a:xfrm>
            <a:off x="5266113" y="2709389"/>
            <a:ext cx="2834640" cy="612648"/>
          </a:xfrm>
          <a:prstGeom prst="wedgeRectCallout">
            <a:avLst>
              <a:gd name="adj1" fmla="val -95906"/>
              <a:gd name="adj2" fmla="val -216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increment </a:t>
            </a:r>
            <a:r>
              <a:rPr lang="en-US" sz="2000" dirty="0" err="1"/>
              <a:t>in_cs</a:t>
            </a:r>
            <a:endParaRPr lang="en-US" sz="2000" dirty="0"/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26595D77-1055-944C-49C2-8CB0D295FB94}"/>
              </a:ext>
            </a:extLst>
          </p:cNvPr>
          <p:cNvSpPr/>
          <p:nvPr/>
        </p:nvSpPr>
        <p:spPr>
          <a:xfrm>
            <a:off x="5266113" y="3424284"/>
            <a:ext cx="2834640" cy="612648"/>
          </a:xfrm>
          <a:prstGeom prst="wedgeRectCallout">
            <a:avLst>
              <a:gd name="adj1" fmla="val -118780"/>
              <a:gd name="adj2" fmla="val -284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execute critical section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E854F49C-285D-99BF-BD48-46B83864BB1D}"/>
              </a:ext>
            </a:extLst>
          </p:cNvPr>
          <p:cNvSpPr/>
          <p:nvPr/>
        </p:nvSpPr>
        <p:spPr>
          <a:xfrm>
            <a:off x="5266113" y="4147491"/>
            <a:ext cx="2834640" cy="612648"/>
          </a:xfrm>
          <a:prstGeom prst="wedgeRectCallout">
            <a:avLst>
              <a:gd name="adj1" fmla="val -102064"/>
              <a:gd name="adj2" fmla="val -338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decrement </a:t>
            </a:r>
            <a:r>
              <a:rPr lang="en-US" sz="2000" dirty="0" err="1"/>
              <a:t>in_cs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F6717D-CDD7-D8F0-90EB-9956CA9AE9AD}"/>
              </a:ext>
            </a:extLst>
          </p:cNvPr>
          <p:cNvSpPr txBox="1"/>
          <p:nvPr/>
        </p:nvSpPr>
        <p:spPr>
          <a:xfrm>
            <a:off x="3620990" y="5131497"/>
            <a:ext cx="5065810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How do we check mutual exclusion?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 do we check progress? </a:t>
            </a:r>
          </a:p>
        </p:txBody>
      </p:sp>
    </p:spTree>
    <p:extLst>
      <p:ext uri="{BB962C8B-B14F-4D97-AF65-F5344CB8AC3E}">
        <p14:creationId xmlns:p14="http://schemas.microsoft.com/office/powerpoint/2010/main" val="3484149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4C858-F762-3AF7-9646-32B524606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C71B84-7695-66F4-8A52-6704FCC8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Specifying Critical Sections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11C87-2B50-35C9-AC8D-AE39210FB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B4A26-F664-11B7-8F5C-BA53B6988852}"/>
              </a:ext>
            </a:extLst>
          </p:cNvPr>
          <p:cNvSpPr txBox="1"/>
          <p:nvPr/>
        </p:nvSpPr>
        <p:spPr>
          <a:xfrm>
            <a:off x="1576059" y="5550895"/>
            <a:ext cx="700544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Progress: </a:t>
            </a:r>
            <a:r>
              <a:rPr lang="en-US" dirty="0">
                <a:solidFill>
                  <a:srgbClr val="00B050"/>
                </a:solidFill>
              </a:rPr>
              <a:t>Harmony checks that all thread </a:t>
            </a:r>
            <a:r>
              <a:rPr lang="en-US" i="1" dirty="0">
                <a:solidFill>
                  <a:srgbClr val="00B050"/>
                </a:solidFill>
              </a:rPr>
              <a:t>can</a:t>
            </a:r>
            <a:r>
              <a:rPr lang="en-US" dirty="0">
                <a:solidFill>
                  <a:srgbClr val="00B050"/>
                </a:solidFill>
              </a:rPr>
              <a:t> terminate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36DC6-17FB-AB06-0C69-7B1E37414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31" y="1076272"/>
            <a:ext cx="4568177" cy="4055225"/>
          </a:xfrm>
          <a:prstGeom prst="rect">
            <a:avLst/>
          </a:prstGeom>
        </p:spPr>
      </p:pic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2CD98F30-D984-1958-3AD8-4463AD54DA40}"/>
              </a:ext>
            </a:extLst>
          </p:cNvPr>
          <p:cNvSpPr/>
          <p:nvPr/>
        </p:nvSpPr>
        <p:spPr>
          <a:xfrm>
            <a:off x="5266113" y="1977869"/>
            <a:ext cx="2834640" cy="612648"/>
          </a:xfrm>
          <a:prstGeom prst="wedgeRectCallout">
            <a:avLst>
              <a:gd name="adj1" fmla="val -82710"/>
              <a:gd name="adj2" fmla="val 204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 zero or more times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32A1C061-BDF4-0DBF-AB54-43F0E090BCC0}"/>
              </a:ext>
            </a:extLst>
          </p:cNvPr>
          <p:cNvSpPr/>
          <p:nvPr/>
        </p:nvSpPr>
        <p:spPr>
          <a:xfrm>
            <a:off x="5266113" y="1276168"/>
            <a:ext cx="2834640" cy="612648"/>
          </a:xfrm>
          <a:prstGeom prst="wedgeRectCallout">
            <a:avLst>
              <a:gd name="adj1" fmla="val -103824"/>
              <a:gd name="adj2" fmla="val 163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mutual exclusion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0B60EE82-878E-0180-BF98-0BC1936116A0}"/>
              </a:ext>
            </a:extLst>
          </p:cNvPr>
          <p:cNvSpPr/>
          <p:nvPr/>
        </p:nvSpPr>
        <p:spPr>
          <a:xfrm>
            <a:off x="5266113" y="2709389"/>
            <a:ext cx="2834640" cy="612648"/>
          </a:xfrm>
          <a:prstGeom prst="wedgeRectCallout">
            <a:avLst>
              <a:gd name="adj1" fmla="val -95906"/>
              <a:gd name="adj2" fmla="val -216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increment </a:t>
            </a:r>
            <a:r>
              <a:rPr lang="en-US" sz="2000" dirty="0" err="1"/>
              <a:t>in_cs</a:t>
            </a:r>
            <a:endParaRPr lang="en-US" sz="2000" dirty="0"/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5D4B0705-2981-2AA9-1350-B5AEBDB81E98}"/>
              </a:ext>
            </a:extLst>
          </p:cNvPr>
          <p:cNvSpPr/>
          <p:nvPr/>
        </p:nvSpPr>
        <p:spPr>
          <a:xfrm>
            <a:off x="5266113" y="3424284"/>
            <a:ext cx="2834640" cy="612648"/>
          </a:xfrm>
          <a:prstGeom prst="wedgeRectCallout">
            <a:avLst>
              <a:gd name="adj1" fmla="val -118780"/>
              <a:gd name="adj2" fmla="val -284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execute critical section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CC3C9DF5-33A0-1CAE-893C-C3F29219D720}"/>
              </a:ext>
            </a:extLst>
          </p:cNvPr>
          <p:cNvSpPr/>
          <p:nvPr/>
        </p:nvSpPr>
        <p:spPr>
          <a:xfrm>
            <a:off x="5266113" y="4147491"/>
            <a:ext cx="2834640" cy="612648"/>
          </a:xfrm>
          <a:prstGeom prst="wedgeRectCallout">
            <a:avLst>
              <a:gd name="adj1" fmla="val -102064"/>
              <a:gd name="adj2" fmla="val -338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decrement </a:t>
            </a:r>
            <a:r>
              <a:rPr lang="en-US" sz="2000" dirty="0" err="1"/>
              <a:t>in_cs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0011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20933-BC99-FCCC-703F-85DD22E47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a lock is hard</a:t>
            </a:r>
          </a:p>
        </p:txBody>
      </p:sp>
    </p:spTree>
    <p:extLst>
      <p:ext uri="{BB962C8B-B14F-4D97-AF65-F5344CB8AC3E}">
        <p14:creationId xmlns:p14="http://schemas.microsoft.com/office/powerpoint/2010/main" val="3606005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F9FC3-615C-004F-984C-4604EE49C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 is fine, but we’ll need an implementation too</a:t>
            </a:r>
          </a:p>
          <a:p>
            <a:r>
              <a:rPr lang="en-US" dirty="0"/>
              <a:t>Sounds like we need a </a:t>
            </a:r>
            <a:r>
              <a:rPr lang="en-US" i="1" dirty="0"/>
              <a:t>lock</a:t>
            </a:r>
          </a:p>
          <a:p>
            <a:r>
              <a:rPr lang="en-US" dirty="0"/>
              <a:t>The question is:</a:t>
            </a:r>
          </a:p>
          <a:p>
            <a:pPr marL="469900" lvl="2" indent="0">
              <a:buNone/>
            </a:pPr>
            <a:r>
              <a:rPr lang="en-US" sz="3267" i="1" dirty="0">
                <a:solidFill>
                  <a:schemeClr val="accent2"/>
                </a:solidFill>
              </a:rPr>
              <a:t>			</a:t>
            </a:r>
            <a:r>
              <a:rPr lang="en-US" sz="4400" i="1" dirty="0">
                <a:solidFill>
                  <a:schemeClr val="accent2"/>
                </a:solidFill>
              </a:rPr>
              <a:t>How does one build a lock?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106BDD-86E6-AA4F-A441-974C3869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Specification vs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47573-1657-A445-B5FB-BC6D13732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95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9A757F-EE4A-A44D-B7A1-84B419F5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attempt: a naïve 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97136-DAF7-F243-95BF-D8571CBF46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D9B355-9B32-6117-BAFD-DF5AD893E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13" y="990600"/>
            <a:ext cx="4212936" cy="54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88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9BDB2-1195-4F95-6E5A-520AEB9F5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218C0D-E315-8B8F-35A2-638E9317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attempt: a naïve 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C185C-D6FC-C388-33BA-008BC6D26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9ADFC-CF3A-E8F8-7CF9-ED7375028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13" y="990600"/>
            <a:ext cx="4212936" cy="5415056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8AB97316-0679-0649-F179-162C092FC16B}"/>
              </a:ext>
            </a:extLst>
          </p:cNvPr>
          <p:cNvSpPr/>
          <p:nvPr/>
        </p:nvSpPr>
        <p:spPr>
          <a:xfrm>
            <a:off x="4403901" y="3137346"/>
            <a:ext cx="357252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wait till lock is free, then take it</a:t>
            </a:r>
          </a:p>
        </p:txBody>
      </p:sp>
    </p:spTree>
    <p:extLst>
      <p:ext uri="{BB962C8B-B14F-4D97-AF65-F5344CB8AC3E}">
        <p14:creationId xmlns:p14="http://schemas.microsoft.com/office/powerpoint/2010/main" val="3530949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7EF88-A209-8663-D006-C50E69321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0BCCB3-75B2-F465-58A0-0C28FFDE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attempt: a naïve 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224CD-D0EA-D802-E069-E85CAD8AD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587FA-4190-6B3B-CAC3-114BB767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13" y="990600"/>
            <a:ext cx="4212936" cy="5415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A3F6D1-A661-59D2-9BE4-D93590EE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798" y="2776451"/>
            <a:ext cx="4483762" cy="331620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83683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9A757F-EE4A-A44D-B7A1-84B419F5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attempt: </a:t>
            </a:r>
            <a:r>
              <a:rPr lang="en-US" i="1" dirty="0"/>
              <a:t>flags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97136-DAF7-F243-95BF-D8571CBF46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F409F-2114-509E-4C7D-F9BA7555D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61" y="990600"/>
            <a:ext cx="3821241" cy="488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76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72AE4-AADA-2AE4-5BE9-11DE9D059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A3368C-269E-795B-7527-6D86BCCBC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attempt: </a:t>
            </a:r>
            <a:r>
              <a:rPr lang="en-US" i="1" dirty="0"/>
              <a:t>flags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B90B7-86C1-950C-7015-135DF984BC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41458-1BD6-80F3-24F7-A2EEDFCFC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61" y="990600"/>
            <a:ext cx="3821241" cy="4886498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01C754D7-73B8-59E5-6221-80F499F3EC30}"/>
              </a:ext>
            </a:extLst>
          </p:cNvPr>
          <p:cNvSpPr/>
          <p:nvPr/>
        </p:nvSpPr>
        <p:spPr>
          <a:xfrm>
            <a:off x="4134123" y="2731718"/>
            <a:ext cx="357252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show intent to enter critical section</a:t>
            </a:r>
          </a:p>
        </p:txBody>
      </p:sp>
    </p:spTree>
    <p:extLst>
      <p:ext uri="{BB962C8B-B14F-4D97-AF65-F5344CB8AC3E}">
        <p14:creationId xmlns:p14="http://schemas.microsoft.com/office/powerpoint/2010/main" val="8523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3824A3-6538-E042-9643-3624F6F12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Why?</a:t>
            </a:r>
          </a:p>
          <a:p>
            <a:pPr lvl="1"/>
            <a:r>
              <a:rPr lang="en-US" sz="2800" dirty="0"/>
              <a:t>Concurrent programs are </a:t>
            </a:r>
            <a:r>
              <a:rPr lang="en-US" sz="2800" i="1" dirty="0">
                <a:solidFill>
                  <a:schemeClr val="accent2"/>
                </a:solidFill>
              </a:rPr>
              <a:t>non-deterministic</a:t>
            </a:r>
          </a:p>
          <a:p>
            <a:pPr lvl="2"/>
            <a:r>
              <a:rPr lang="en-US" sz="2400" dirty="0"/>
              <a:t>run them twice with same input, get two different answers</a:t>
            </a:r>
          </a:p>
          <a:p>
            <a:pPr lvl="2"/>
            <a:r>
              <a:rPr lang="en-US" sz="2400" dirty="0"/>
              <a:t>or worse, one time it works and the second time it fails</a:t>
            </a:r>
          </a:p>
          <a:p>
            <a:pPr lvl="1"/>
            <a:r>
              <a:rPr lang="en-US" sz="2800" dirty="0"/>
              <a:t>Program statements are executed </a:t>
            </a:r>
            <a:r>
              <a:rPr lang="en-US" sz="2800" i="1" dirty="0">
                <a:solidFill>
                  <a:schemeClr val="accent2"/>
                </a:solidFill>
              </a:rPr>
              <a:t>non-atomically</a:t>
            </a:r>
          </a:p>
          <a:p>
            <a:pPr lvl="2"/>
            <a:r>
              <a:rPr lang="en-US" sz="2400" b="1" dirty="0">
                <a:solidFill>
                  <a:schemeClr val="tx2"/>
                </a:solidFill>
              </a:rPr>
              <a:t>x += 1</a:t>
            </a:r>
            <a:r>
              <a:rPr lang="en-US" sz="2400" dirty="0">
                <a:solidFill>
                  <a:schemeClr val="tx2"/>
                </a:solidFill>
              </a:rPr>
              <a:t> compiles to something like</a:t>
            </a:r>
          </a:p>
          <a:p>
            <a:pPr lvl="3"/>
            <a:r>
              <a:rPr lang="en-US" sz="2400" b="1" dirty="0">
                <a:solidFill>
                  <a:schemeClr val="tx2"/>
                </a:solidFill>
              </a:rPr>
              <a:t>LOAD x</a:t>
            </a:r>
          </a:p>
          <a:p>
            <a:pPr lvl="3"/>
            <a:r>
              <a:rPr lang="en-US" sz="2400" b="1" dirty="0">
                <a:solidFill>
                  <a:schemeClr val="tx2"/>
                </a:solidFill>
              </a:rPr>
              <a:t>ADD 1</a:t>
            </a:r>
          </a:p>
          <a:p>
            <a:pPr lvl="3"/>
            <a:r>
              <a:rPr lang="en-US" sz="2400" b="1" dirty="0">
                <a:solidFill>
                  <a:schemeClr val="tx2"/>
                </a:solidFill>
              </a:rPr>
              <a:t>STORE x</a:t>
            </a:r>
          </a:p>
          <a:p>
            <a:pPr lvl="2"/>
            <a:r>
              <a:rPr lang="en-US" sz="2600" dirty="0">
                <a:solidFill>
                  <a:schemeClr val="tx2"/>
                </a:solidFill>
              </a:rPr>
              <a:t>with concurrency, this leads to </a:t>
            </a:r>
            <a:r>
              <a:rPr lang="en-US" sz="2600" i="1" dirty="0">
                <a:solidFill>
                  <a:schemeClr val="tx2"/>
                </a:solidFill>
              </a:rPr>
              <a:t>non-deterministic </a:t>
            </a:r>
            <a:r>
              <a:rPr lang="en-US" sz="2600" i="1" dirty="0" err="1">
                <a:solidFill>
                  <a:schemeClr val="tx2"/>
                </a:solidFill>
              </a:rPr>
              <a:t>interleavings</a:t>
            </a:r>
            <a:endParaRPr lang="en-US" sz="2600" i="1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24CAE-EF43-9A46-86DF-B13C3B8A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Programming is Hard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072D6-CC0F-9345-9FFE-AF027DE6AB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688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81CB2-B09F-48DC-F6B0-A7F26A25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D6DDEE-886F-E0FE-CA46-5B49FDEAA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attempt: </a:t>
            </a:r>
            <a:r>
              <a:rPr lang="en-US" i="1" dirty="0"/>
              <a:t>flags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B4B83-F89E-D9A5-3A80-DCD5AEE88F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232D1-D0FA-6E72-F150-A36B2B98F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61" y="990600"/>
            <a:ext cx="3821241" cy="4886498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90EC6CE4-1122-B564-54CD-D11ED0CD279C}"/>
              </a:ext>
            </a:extLst>
          </p:cNvPr>
          <p:cNvSpPr/>
          <p:nvPr/>
        </p:nvSpPr>
        <p:spPr>
          <a:xfrm>
            <a:off x="4122650" y="3108839"/>
            <a:ext cx="357252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wait until there’s no one else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93B4A3B2-FD48-D63A-83E2-710D2BFD5598}"/>
              </a:ext>
            </a:extLst>
          </p:cNvPr>
          <p:cNvSpPr/>
          <p:nvPr/>
        </p:nvSpPr>
        <p:spPr>
          <a:xfrm>
            <a:off x="4134123" y="2731718"/>
            <a:ext cx="357252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show intent to enter critical section</a:t>
            </a:r>
          </a:p>
        </p:txBody>
      </p:sp>
    </p:spTree>
    <p:extLst>
      <p:ext uri="{BB962C8B-B14F-4D97-AF65-F5344CB8AC3E}">
        <p14:creationId xmlns:p14="http://schemas.microsoft.com/office/powerpoint/2010/main" val="1222056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B8C9E-BF88-848D-996A-AB350A646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064B39-CA17-626E-4D15-0FFEBF27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attempt: </a:t>
            </a:r>
            <a:r>
              <a:rPr lang="en-US" i="1" dirty="0"/>
              <a:t>flags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A162F-80D2-EDBE-D7D1-FEAF0531C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8DA35-8425-ADBF-D344-6841CB87D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61" y="990600"/>
            <a:ext cx="3821241" cy="4886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46E13B-7220-8C67-8FFB-ACDB51FBE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123" y="1122217"/>
            <a:ext cx="4861398" cy="455537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74354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9A757F-EE4A-A44D-B7A1-84B419F5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attempt: </a:t>
            </a:r>
            <a:r>
              <a:rPr lang="en-US" i="1" dirty="0"/>
              <a:t>turn </a:t>
            </a:r>
            <a:r>
              <a:rPr lang="en-US" dirty="0"/>
              <a:t>variable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97136-DAF7-F243-95BF-D8571CBF46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F1751-9633-34D0-14D4-87E0862BC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4" y="1120830"/>
            <a:ext cx="3819793" cy="47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85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1BF23-F98D-E4B7-5CEF-48CFF2C60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211DF8-BB90-F9A4-4FB1-7CC9FBD3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attempt: </a:t>
            </a:r>
            <a:r>
              <a:rPr lang="en-US" i="1" dirty="0"/>
              <a:t>turn </a:t>
            </a:r>
            <a:r>
              <a:rPr lang="en-US" dirty="0"/>
              <a:t>variable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978D2-4F55-6F6F-6453-7B12FBF59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63805-4804-E463-2A25-C3B7AF0E9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4" y="1120830"/>
            <a:ext cx="3819793" cy="4764582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12C02087-8345-2678-2071-F368107FC9DD}"/>
              </a:ext>
            </a:extLst>
          </p:cNvPr>
          <p:cNvSpPr/>
          <p:nvPr/>
        </p:nvSpPr>
        <p:spPr>
          <a:xfrm>
            <a:off x="4149377" y="2982314"/>
            <a:ext cx="357252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after you...</a:t>
            </a:r>
          </a:p>
        </p:txBody>
      </p:sp>
    </p:spTree>
    <p:extLst>
      <p:ext uri="{BB962C8B-B14F-4D97-AF65-F5344CB8AC3E}">
        <p14:creationId xmlns:p14="http://schemas.microsoft.com/office/powerpoint/2010/main" val="666959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70DEC-9EFF-3195-BAF5-971BB46E7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64ECD7-39CC-BCBD-8E0E-30EB016E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attempt: </a:t>
            </a:r>
            <a:r>
              <a:rPr lang="en-US" i="1" dirty="0"/>
              <a:t>turn </a:t>
            </a:r>
            <a:r>
              <a:rPr lang="en-US" dirty="0"/>
              <a:t>variable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C85AE-5522-B1B8-A41C-BB7E24651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EE174E-8F29-6F96-FB32-33F6BC28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4" y="1120830"/>
            <a:ext cx="3819793" cy="4764582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E1A8A490-D289-84A5-0032-91CBCEA9EBC5}"/>
              </a:ext>
            </a:extLst>
          </p:cNvPr>
          <p:cNvSpPr/>
          <p:nvPr/>
        </p:nvSpPr>
        <p:spPr>
          <a:xfrm>
            <a:off x="4149377" y="2982314"/>
            <a:ext cx="357252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after you...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0AB3CFC6-EDD2-8E2E-86FE-4C2BF83AA130}"/>
              </a:ext>
            </a:extLst>
          </p:cNvPr>
          <p:cNvSpPr/>
          <p:nvPr/>
        </p:nvSpPr>
        <p:spPr>
          <a:xfrm>
            <a:off x="4149377" y="3260805"/>
            <a:ext cx="357252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wait for your turn</a:t>
            </a:r>
          </a:p>
        </p:txBody>
      </p:sp>
    </p:spTree>
    <p:extLst>
      <p:ext uri="{BB962C8B-B14F-4D97-AF65-F5344CB8AC3E}">
        <p14:creationId xmlns:p14="http://schemas.microsoft.com/office/powerpoint/2010/main" val="20169378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6CAD7-8A4D-0BC7-1394-C4D4F1194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CA18C0-EBCC-4EC2-E724-B3A8E4D2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attempt: </a:t>
            </a:r>
            <a:r>
              <a:rPr lang="en-US" i="1" dirty="0"/>
              <a:t>turn </a:t>
            </a:r>
            <a:r>
              <a:rPr lang="en-US" dirty="0"/>
              <a:t>variable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11225-35E8-5D70-BA8C-E1BCFD8972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74EED-81FA-2F6A-CA7C-D996F5A2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4" y="1120830"/>
            <a:ext cx="3819793" cy="4764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91398-04EE-D2B6-5CEB-B85FA3BD9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695" y="1120829"/>
            <a:ext cx="4975865" cy="452351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59725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D4C57-CF9F-394B-8F49-88A4FFC2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Peterson’s Algorithm: </a:t>
            </a:r>
            <a:r>
              <a:rPr lang="en-US" i="1" dirty="0"/>
              <a:t>flags &amp; turn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F6FD4-92A0-CD4B-AA05-882432B43C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29771-271F-572D-2926-0951A83F6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0" y="1163782"/>
            <a:ext cx="5180753" cy="517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808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CDAD1-711A-0C1D-2E54-718BE6BF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34053E-D272-A9A5-1C1E-E2BE778A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Peterson’s Algorithm: </a:t>
            </a:r>
            <a:r>
              <a:rPr lang="en-US" i="1" dirty="0"/>
              <a:t>flags &amp; turn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98CCA-96C4-4F7A-D5A2-409E52D800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904D4-A499-8C28-688D-9D5F278C8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0" y="1163782"/>
            <a:ext cx="5180753" cy="5171583"/>
          </a:xfrm>
          <a:prstGeom prst="rect">
            <a:avLst/>
          </a:prstGeom>
        </p:spPr>
      </p:pic>
      <p:sp>
        <p:nvSpPr>
          <p:cNvPr id="10" name="Left Arrow 9">
            <a:extLst>
              <a:ext uri="{FF2B5EF4-FFF2-40B4-BE49-F238E27FC236}">
                <a16:creationId xmlns:a16="http://schemas.microsoft.com/office/drawing/2014/main" id="{615B1C7F-6753-4FC5-959E-9AAED302CE0C}"/>
              </a:ext>
            </a:extLst>
          </p:cNvPr>
          <p:cNvSpPr/>
          <p:nvPr/>
        </p:nvSpPr>
        <p:spPr>
          <a:xfrm>
            <a:off x="3734508" y="4382255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in critical section</a:t>
            </a:r>
          </a:p>
        </p:txBody>
      </p:sp>
    </p:spTree>
    <p:extLst>
      <p:ext uri="{BB962C8B-B14F-4D97-AF65-F5344CB8AC3E}">
        <p14:creationId xmlns:p14="http://schemas.microsoft.com/office/powerpoint/2010/main" val="6136758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95568-661A-2281-3DF6-326826E12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DA7F6-9843-C145-CC39-2772AB93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Peterson’s Algorithm: </a:t>
            </a:r>
            <a:r>
              <a:rPr lang="en-US" i="1" dirty="0"/>
              <a:t>flags &amp; turn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7EB53-D728-6833-6EFD-F5E079D1AD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893AD-0869-7607-A8C9-A2353AF0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0" y="1163782"/>
            <a:ext cx="5180753" cy="5171583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958A2363-6299-654A-41EC-7C8CC3FDE9AC}"/>
              </a:ext>
            </a:extLst>
          </p:cNvPr>
          <p:cNvSpPr/>
          <p:nvPr/>
        </p:nvSpPr>
        <p:spPr>
          <a:xfrm>
            <a:off x="2995776" y="1734937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load and store instructions are atomic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CBA10DF4-670F-5C92-4BCC-CDD71E723075}"/>
              </a:ext>
            </a:extLst>
          </p:cNvPr>
          <p:cNvSpPr/>
          <p:nvPr/>
        </p:nvSpPr>
        <p:spPr>
          <a:xfrm>
            <a:off x="3734508" y="4382255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in critical section</a:t>
            </a:r>
          </a:p>
        </p:txBody>
      </p:sp>
    </p:spTree>
    <p:extLst>
      <p:ext uri="{BB962C8B-B14F-4D97-AF65-F5344CB8AC3E}">
        <p14:creationId xmlns:p14="http://schemas.microsoft.com/office/powerpoint/2010/main" val="772175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9049E-A3B0-55DD-FC4C-783ADF046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BFF53F-73D7-3CE8-3EC2-45ACE3234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Peterson’s Algorithm: </a:t>
            </a:r>
            <a:r>
              <a:rPr lang="en-US" i="1" dirty="0"/>
              <a:t>flags &amp; turn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5CA75-2E97-4DF9-4052-C7C6FE5D7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511E53-683D-F830-5D2F-11455BB52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0" y="1163782"/>
            <a:ext cx="5180753" cy="5171583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AB4A35E9-400A-5D9A-0B53-0670C0B90E59}"/>
              </a:ext>
            </a:extLst>
          </p:cNvPr>
          <p:cNvSpPr/>
          <p:nvPr/>
        </p:nvSpPr>
        <p:spPr>
          <a:xfrm>
            <a:off x="2995776" y="1734937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load and store instructions are atomic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9E246302-5409-F0AB-A136-656CE914C0F9}"/>
              </a:ext>
            </a:extLst>
          </p:cNvPr>
          <p:cNvSpPr/>
          <p:nvPr/>
        </p:nvSpPr>
        <p:spPr>
          <a:xfrm>
            <a:off x="2995776" y="2082782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uses </a:t>
            </a:r>
            <a:r>
              <a:rPr lang="en-US" sz="1600" b="1" dirty="0">
                <a:solidFill>
                  <a:srgbClr val="FFFF00"/>
                </a:solidFill>
              </a:rPr>
              <a:t>flags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i="1" dirty="0">
                <a:solidFill>
                  <a:srgbClr val="FFFF00"/>
                </a:solidFill>
              </a:rPr>
              <a:t>and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turn</a:t>
            </a:r>
            <a:r>
              <a:rPr lang="en-US" sz="1600" dirty="0">
                <a:solidFill>
                  <a:srgbClr val="FFFF00"/>
                </a:solidFill>
              </a:rPr>
              <a:t> variable (3 bits total)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B128CD20-CB38-DADA-F7C6-561BB1917CA4}"/>
              </a:ext>
            </a:extLst>
          </p:cNvPr>
          <p:cNvSpPr/>
          <p:nvPr/>
        </p:nvSpPr>
        <p:spPr>
          <a:xfrm>
            <a:off x="3734508" y="4382255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in critical section</a:t>
            </a:r>
          </a:p>
        </p:txBody>
      </p:sp>
    </p:spTree>
    <p:extLst>
      <p:ext uri="{BB962C8B-B14F-4D97-AF65-F5344CB8AC3E}">
        <p14:creationId xmlns:p14="http://schemas.microsoft.com/office/powerpoint/2010/main" val="3480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C7A9DC-4020-2B49-9EDA-06D4A6C9F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new concurrent programming language</a:t>
            </a:r>
          </a:p>
          <a:p>
            <a:pPr lvl="1"/>
            <a:r>
              <a:rPr lang="en-US" sz="3200" dirty="0"/>
              <a:t>heavily based on Python syntax to reduce learning curve for many</a:t>
            </a:r>
          </a:p>
          <a:p>
            <a:r>
              <a:rPr lang="en-US" sz="3600" dirty="0"/>
              <a:t>A new underlying virtual machine</a:t>
            </a:r>
          </a:p>
          <a:p>
            <a:pPr lvl="1"/>
            <a:r>
              <a:rPr lang="en-US" sz="3200" dirty="0"/>
              <a:t>it tries </a:t>
            </a:r>
            <a:r>
              <a:rPr lang="en-US" sz="3200" i="1" dirty="0">
                <a:solidFill>
                  <a:schemeClr val="accent2"/>
                </a:solidFill>
              </a:rPr>
              <a:t>all</a:t>
            </a:r>
            <a:r>
              <a:rPr lang="en-US" sz="3200" dirty="0"/>
              <a:t> possible executions of a program until it finds a problem, if any</a:t>
            </a:r>
          </a:p>
          <a:p>
            <a:pPr marL="0" indent="0" algn="ctr">
              <a:buNone/>
            </a:pPr>
            <a:r>
              <a:rPr lang="en-US" sz="2800" dirty="0"/>
              <a:t>(this is called “</a:t>
            </a:r>
            <a:r>
              <a:rPr lang="en-US" sz="2800" dirty="0">
                <a:solidFill>
                  <a:srgbClr val="00B050"/>
                </a:solidFill>
              </a:rPr>
              <a:t>model checking</a:t>
            </a:r>
            <a:r>
              <a:rPr lang="en-US" sz="2800" dirty="0"/>
              <a:t>”)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B49D89-E7CC-CC41-B966-89730A3E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08586-3A02-4C4D-B994-026F8CAA7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158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C16BF-388D-6DD6-A0D8-EAA6D407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EC5F9D-E6BB-29F0-F370-29E0265A7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Peterson’s Algorithm: </a:t>
            </a:r>
            <a:r>
              <a:rPr lang="en-US" i="1" dirty="0"/>
              <a:t>flags &amp; turn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DCB44-71DC-4F18-1724-1ACA3892C5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86914-1C3F-31BD-A8A5-7C109BF8E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0" y="1163782"/>
            <a:ext cx="5180753" cy="5171583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9F10DB19-A801-3044-2584-CC4448E9099A}"/>
              </a:ext>
            </a:extLst>
          </p:cNvPr>
          <p:cNvSpPr/>
          <p:nvPr/>
        </p:nvSpPr>
        <p:spPr>
          <a:xfrm>
            <a:off x="2995776" y="1734937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load and store instructions are atomic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DCDF48A3-65F0-B0B9-0CC8-C3EE12612BEF}"/>
              </a:ext>
            </a:extLst>
          </p:cNvPr>
          <p:cNvSpPr/>
          <p:nvPr/>
        </p:nvSpPr>
        <p:spPr>
          <a:xfrm>
            <a:off x="2995776" y="2082782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uses </a:t>
            </a:r>
            <a:r>
              <a:rPr lang="en-US" sz="1600" b="1" dirty="0">
                <a:solidFill>
                  <a:srgbClr val="FFFF00"/>
                </a:solidFill>
              </a:rPr>
              <a:t>flags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i="1" dirty="0">
                <a:solidFill>
                  <a:srgbClr val="FFFF00"/>
                </a:solidFill>
              </a:rPr>
              <a:t>and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turn</a:t>
            </a:r>
            <a:r>
              <a:rPr lang="en-US" sz="1600" dirty="0">
                <a:solidFill>
                  <a:srgbClr val="FFFF00"/>
                </a:solidFill>
              </a:rPr>
              <a:t> variable (3 bits total)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418C96BA-AAB9-2F50-CD63-13CE3A090EED}"/>
              </a:ext>
            </a:extLst>
          </p:cNvPr>
          <p:cNvSpPr/>
          <p:nvPr/>
        </p:nvSpPr>
        <p:spPr>
          <a:xfrm>
            <a:off x="3734508" y="3264941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first indicate intention to enter critical section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0D38D330-7A00-F28C-0708-EAE3B4BF20D8}"/>
              </a:ext>
            </a:extLst>
          </p:cNvPr>
          <p:cNvSpPr/>
          <p:nvPr/>
        </p:nvSpPr>
        <p:spPr>
          <a:xfrm>
            <a:off x="3734508" y="4382255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in critical section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D2675598-927D-F60B-AADA-8EFA13665A8B}"/>
              </a:ext>
            </a:extLst>
          </p:cNvPr>
          <p:cNvSpPr/>
          <p:nvPr/>
        </p:nvSpPr>
        <p:spPr>
          <a:xfrm>
            <a:off x="3734508" y="5275715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no longer in critical section</a:t>
            </a:r>
          </a:p>
        </p:txBody>
      </p:sp>
    </p:spTree>
    <p:extLst>
      <p:ext uri="{BB962C8B-B14F-4D97-AF65-F5344CB8AC3E}">
        <p14:creationId xmlns:p14="http://schemas.microsoft.com/office/powerpoint/2010/main" val="4290914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151DD-DDBD-D64F-09E5-4A9E7271E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6CAC32-3B1A-F6F6-F72F-B01289B8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Peterson’s Algorithm: </a:t>
            </a:r>
            <a:r>
              <a:rPr lang="en-US" i="1" dirty="0"/>
              <a:t>flags &amp; turn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D8D3C-EC0B-C883-F518-3C57575B9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2B3203-D2CB-E7B5-E07E-47FCEDD1B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0" y="1163782"/>
            <a:ext cx="5180753" cy="5171583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7F34E6D0-049F-2EBA-C794-BA19D5B7996E}"/>
              </a:ext>
            </a:extLst>
          </p:cNvPr>
          <p:cNvSpPr/>
          <p:nvPr/>
        </p:nvSpPr>
        <p:spPr>
          <a:xfrm>
            <a:off x="2995776" y="1734937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load and store instructions are atomic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00F90D90-2C49-5273-8005-993A7DAED11A}"/>
              </a:ext>
            </a:extLst>
          </p:cNvPr>
          <p:cNvSpPr/>
          <p:nvPr/>
        </p:nvSpPr>
        <p:spPr>
          <a:xfrm>
            <a:off x="2995776" y="2082782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uses </a:t>
            </a:r>
            <a:r>
              <a:rPr lang="en-US" sz="1600" b="1" dirty="0">
                <a:solidFill>
                  <a:srgbClr val="FFFF00"/>
                </a:solidFill>
              </a:rPr>
              <a:t>flags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i="1" dirty="0">
                <a:solidFill>
                  <a:srgbClr val="FFFF00"/>
                </a:solidFill>
              </a:rPr>
              <a:t>and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turn</a:t>
            </a:r>
            <a:r>
              <a:rPr lang="en-US" sz="1600" dirty="0">
                <a:solidFill>
                  <a:srgbClr val="FFFF00"/>
                </a:solidFill>
              </a:rPr>
              <a:t> variable (3 bits total)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1E06C0AE-DFB7-EFEE-4599-B9EB601DE095}"/>
              </a:ext>
            </a:extLst>
          </p:cNvPr>
          <p:cNvSpPr/>
          <p:nvPr/>
        </p:nvSpPr>
        <p:spPr>
          <a:xfrm>
            <a:off x="3734508" y="3264941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first indicate intention to enter critical section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D9400F6B-A6DC-F3C9-07D3-5E2CD198EB58}"/>
              </a:ext>
            </a:extLst>
          </p:cNvPr>
          <p:cNvSpPr/>
          <p:nvPr/>
        </p:nvSpPr>
        <p:spPr>
          <a:xfrm>
            <a:off x="3734508" y="4382255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in critical section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91C2B78F-E2A2-6C9D-C45A-C58AFFFFD450}"/>
              </a:ext>
            </a:extLst>
          </p:cNvPr>
          <p:cNvSpPr/>
          <p:nvPr/>
        </p:nvSpPr>
        <p:spPr>
          <a:xfrm>
            <a:off x="3734508" y="5275715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no longer in critical section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139CB630-03EF-8B94-C224-72D841A42482}"/>
              </a:ext>
            </a:extLst>
          </p:cNvPr>
          <p:cNvSpPr/>
          <p:nvPr/>
        </p:nvSpPr>
        <p:spPr>
          <a:xfrm>
            <a:off x="3734508" y="3481326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also give other thread a turn first</a:t>
            </a:r>
          </a:p>
        </p:txBody>
      </p:sp>
    </p:spTree>
    <p:extLst>
      <p:ext uri="{BB962C8B-B14F-4D97-AF65-F5344CB8AC3E}">
        <p14:creationId xmlns:p14="http://schemas.microsoft.com/office/powerpoint/2010/main" val="3980426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8673F-FBD3-D4B7-31D5-8835B6A8E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87FAD-FE2F-44B5-3A02-4211361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Peterson’s Algorithm: </a:t>
            </a:r>
            <a:r>
              <a:rPr lang="en-US" i="1" dirty="0"/>
              <a:t>flags &amp; turn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71A4D-C4DA-BF95-15E6-DAB95AA77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86ABC1-AE32-8232-1D44-2DD73091C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0" y="1163782"/>
            <a:ext cx="5180753" cy="5171583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FAB4D91F-E037-49E0-943F-39519ED5F512}"/>
              </a:ext>
            </a:extLst>
          </p:cNvPr>
          <p:cNvSpPr/>
          <p:nvPr/>
        </p:nvSpPr>
        <p:spPr>
          <a:xfrm>
            <a:off x="2995776" y="1734937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load and store instructions are atomic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78991E3E-10A5-6242-0569-2B20B15A5556}"/>
              </a:ext>
            </a:extLst>
          </p:cNvPr>
          <p:cNvSpPr/>
          <p:nvPr/>
        </p:nvSpPr>
        <p:spPr>
          <a:xfrm>
            <a:off x="2995776" y="2082782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uses </a:t>
            </a:r>
            <a:r>
              <a:rPr lang="en-US" sz="1600" b="1" dirty="0">
                <a:solidFill>
                  <a:srgbClr val="FFFF00"/>
                </a:solidFill>
              </a:rPr>
              <a:t>flags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i="1" dirty="0">
                <a:solidFill>
                  <a:srgbClr val="FFFF00"/>
                </a:solidFill>
              </a:rPr>
              <a:t>and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turn</a:t>
            </a:r>
            <a:r>
              <a:rPr lang="en-US" sz="1600" dirty="0">
                <a:solidFill>
                  <a:srgbClr val="FFFF00"/>
                </a:solidFill>
              </a:rPr>
              <a:t> variable (3 bits total)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D465CB3-9846-93E0-8DF7-93838632C84A}"/>
              </a:ext>
            </a:extLst>
          </p:cNvPr>
          <p:cNvSpPr/>
          <p:nvPr/>
        </p:nvSpPr>
        <p:spPr>
          <a:xfrm>
            <a:off x="3734508" y="3264941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first indicate intention to enter critical section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14DB8FF8-B5F9-E243-DE97-7693E42E09C8}"/>
              </a:ext>
            </a:extLst>
          </p:cNvPr>
          <p:cNvSpPr/>
          <p:nvPr/>
        </p:nvSpPr>
        <p:spPr>
          <a:xfrm>
            <a:off x="3734508" y="4382255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in critical section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94B67202-7655-C8EE-289A-46B67461286B}"/>
              </a:ext>
            </a:extLst>
          </p:cNvPr>
          <p:cNvSpPr/>
          <p:nvPr/>
        </p:nvSpPr>
        <p:spPr>
          <a:xfrm>
            <a:off x="3734508" y="5275715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no longer in critical section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AFDCF738-760A-49A8-0323-210DD1B69173}"/>
              </a:ext>
            </a:extLst>
          </p:cNvPr>
          <p:cNvSpPr/>
          <p:nvPr/>
        </p:nvSpPr>
        <p:spPr>
          <a:xfrm>
            <a:off x="3734508" y="3481326"/>
            <a:ext cx="468937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also give other thread a turn first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71DDF214-D7FF-52CF-9C72-42B331FE8ED5}"/>
              </a:ext>
            </a:extLst>
          </p:cNvPr>
          <p:cNvSpPr/>
          <p:nvPr/>
        </p:nvSpPr>
        <p:spPr>
          <a:xfrm>
            <a:off x="5586153" y="3724441"/>
            <a:ext cx="32155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wait for one of either conditions</a:t>
            </a:r>
          </a:p>
        </p:txBody>
      </p:sp>
    </p:spTree>
    <p:extLst>
      <p:ext uri="{BB962C8B-B14F-4D97-AF65-F5344CB8AC3E}">
        <p14:creationId xmlns:p14="http://schemas.microsoft.com/office/powerpoint/2010/main" val="5180017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C7C9-FE0D-012C-FEC3-D3E6F90C9B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Proving a concurrent program correct</a:t>
            </a:r>
          </a:p>
        </p:txBody>
      </p:sp>
    </p:spTree>
    <p:extLst>
      <p:ext uri="{BB962C8B-B14F-4D97-AF65-F5344CB8AC3E}">
        <p14:creationId xmlns:p14="http://schemas.microsoft.com/office/powerpoint/2010/main" val="499263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601A50-ACD6-9244-8C07-623ACE2B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So, we proved Peterson’s Algorithm correct by brute force, enumerating all possible executions.  We now know </a:t>
            </a:r>
            <a:r>
              <a:rPr lang="en-US" i="1" dirty="0">
                <a:solidFill>
                  <a:srgbClr val="FF0000"/>
                </a:solidFill>
              </a:rPr>
              <a:t>that</a:t>
            </a:r>
            <a:r>
              <a:rPr lang="en-US" dirty="0"/>
              <a:t> it works.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But how does one prove it by deduction?</a:t>
            </a:r>
          </a:p>
          <a:p>
            <a:pPr marL="0" indent="0">
              <a:buNone/>
            </a:pPr>
            <a:r>
              <a:rPr lang="en-US" i="1" dirty="0"/>
              <a:t>	so one understands </a:t>
            </a:r>
            <a:r>
              <a:rPr lang="en-US" i="1" dirty="0">
                <a:solidFill>
                  <a:schemeClr val="accent2"/>
                </a:solidFill>
              </a:rPr>
              <a:t>why</a:t>
            </a:r>
            <a:r>
              <a:rPr lang="en-US" i="1" dirty="0"/>
              <a:t> it works…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D64B6-78F6-8944-9826-F23D236397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42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469C5-EC9F-FB48-9777-811C98828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Need to show that, for any execution, all states reached satisfy mutual exclusion</a:t>
            </a:r>
          </a:p>
          <a:p>
            <a:pPr lvl="1"/>
            <a:r>
              <a:rPr lang="en-US" sz="3200" dirty="0"/>
              <a:t>in other words, mutual exclusion is </a:t>
            </a:r>
            <a:r>
              <a:rPr lang="en-US" sz="3200" i="1" dirty="0">
                <a:solidFill>
                  <a:schemeClr val="accent4"/>
                </a:solidFill>
              </a:rPr>
              <a:t>invariant</a:t>
            </a:r>
          </a:p>
          <a:p>
            <a:pPr marL="228600" lvl="1" indent="0">
              <a:buNone/>
            </a:pPr>
            <a:r>
              <a:rPr lang="en-US" sz="2800" i="1" dirty="0">
                <a:solidFill>
                  <a:schemeClr val="accent2"/>
                </a:solidFill>
              </a:rPr>
              <a:t>invariant = predicate that holds in every reachable state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70E692-8EA2-0F4E-9959-18376A1CD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and how?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83D7F-BAB8-DD4C-8FB1-3F7A1F1372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245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C0167B-F074-4347-BE2B-FE4BD7A9C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>
                <a:solidFill>
                  <a:schemeClr val="accent2"/>
                </a:solidFill>
              </a:rPr>
              <a:t>A property that holds in all reachable states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2800" dirty="0"/>
              <a:t>(and possibly in some unreachable states as well)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What is a property?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i="1" dirty="0">
                <a:solidFill>
                  <a:schemeClr val="accent2"/>
                </a:solidFill>
              </a:rPr>
              <a:t>A property is a set of states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often succinctly described using a predicate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2800" dirty="0"/>
              <a:t>(all states that satisfy the predicate and no others)</a:t>
            </a: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5B42FD-854E-1648-B2D0-443D1074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invariant?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D94EE-86FA-4641-BF47-C7FF5DB73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141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60CB6A-46D3-6F71-AE94-4FE7F6D32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Invariant Property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8908A-B325-19FE-1BB2-FA3E60E910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BD8902-AD57-5A04-9109-F13555069389}"/>
              </a:ext>
            </a:extLst>
          </p:cNvPr>
          <p:cNvSpPr/>
          <p:nvPr/>
        </p:nvSpPr>
        <p:spPr>
          <a:xfrm>
            <a:off x="907420" y="1396031"/>
            <a:ext cx="6938272" cy="48573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8B57D8-682C-1CC8-A7C9-DC1CB12D7C56}"/>
              </a:ext>
            </a:extLst>
          </p:cNvPr>
          <p:cNvSpPr/>
          <p:nvPr/>
        </p:nvSpPr>
        <p:spPr>
          <a:xfrm>
            <a:off x="2415133" y="1801462"/>
            <a:ext cx="4739523" cy="3405732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91A44C-FD5B-5F58-D8C6-AD90E3F70C35}"/>
              </a:ext>
            </a:extLst>
          </p:cNvPr>
          <p:cNvSpPr/>
          <p:nvPr/>
        </p:nvSpPr>
        <p:spPr>
          <a:xfrm>
            <a:off x="4083390" y="2177807"/>
            <a:ext cx="2443054" cy="202424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9AF70-21BE-0AD6-772D-A10F2F5F3FBB}"/>
              </a:ext>
            </a:extLst>
          </p:cNvPr>
          <p:cNvSpPr txBox="1"/>
          <p:nvPr/>
        </p:nvSpPr>
        <p:spPr>
          <a:xfrm>
            <a:off x="4467298" y="2847902"/>
            <a:ext cx="167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Reachable States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E5F79-AA75-9B3B-83A0-840BEFE0AE99}"/>
              </a:ext>
            </a:extLst>
          </p:cNvPr>
          <p:cNvSpPr txBox="1"/>
          <p:nvPr/>
        </p:nvSpPr>
        <p:spPr>
          <a:xfrm>
            <a:off x="2603597" y="5499269"/>
            <a:ext cx="337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All States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F2471-9A0B-2400-14B3-C4D59517FD94}"/>
              </a:ext>
            </a:extLst>
          </p:cNvPr>
          <p:cNvSpPr txBox="1"/>
          <p:nvPr/>
        </p:nvSpPr>
        <p:spPr>
          <a:xfrm>
            <a:off x="3095697" y="4376197"/>
            <a:ext cx="337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Invariant Property</a:t>
            </a:r>
          </a:p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6F6CC8-3A48-78CE-29D4-ACAC91614DF0}"/>
              </a:ext>
            </a:extLst>
          </p:cNvPr>
          <p:cNvSpPr/>
          <p:nvPr/>
        </p:nvSpPr>
        <p:spPr>
          <a:xfrm>
            <a:off x="5304916" y="2456530"/>
            <a:ext cx="198593" cy="198593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26A7A-9EB6-FCAB-9FA7-C046C821142F}"/>
              </a:ext>
            </a:extLst>
          </p:cNvPr>
          <p:cNvSpPr txBox="1"/>
          <p:nvPr/>
        </p:nvSpPr>
        <p:spPr>
          <a:xfrm>
            <a:off x="6474091" y="758283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initial state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83E601-A086-0B01-9132-A48BB23BCC52}"/>
              </a:ext>
            </a:extLst>
          </p:cNvPr>
          <p:cNvCxnSpPr>
            <a:endCxn id="2" idx="7"/>
          </p:cNvCxnSpPr>
          <p:nvPr/>
        </p:nvCxnSpPr>
        <p:spPr>
          <a:xfrm flipH="1">
            <a:off x="5474426" y="1219948"/>
            <a:ext cx="1383574" cy="1265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15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D3B68-AB23-9BAD-C49E-8778C2FCD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E1EEE6-FD14-8297-2C73-D9E654457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Invariant Property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C34E3-7C32-BEDB-9449-34A9C21B8A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D50DDB-DB94-7DD9-FC7F-D8DD83F0BBB1}"/>
              </a:ext>
            </a:extLst>
          </p:cNvPr>
          <p:cNvSpPr/>
          <p:nvPr/>
        </p:nvSpPr>
        <p:spPr>
          <a:xfrm>
            <a:off x="907420" y="1396031"/>
            <a:ext cx="6938272" cy="48573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A3A397-CA1E-2795-03A8-D011C7C72AB7}"/>
              </a:ext>
            </a:extLst>
          </p:cNvPr>
          <p:cNvSpPr/>
          <p:nvPr/>
        </p:nvSpPr>
        <p:spPr>
          <a:xfrm>
            <a:off x="2415133" y="1801462"/>
            <a:ext cx="4739523" cy="3405732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CB8DD4-67E7-46EC-D1DB-622EDF529CFB}"/>
              </a:ext>
            </a:extLst>
          </p:cNvPr>
          <p:cNvSpPr/>
          <p:nvPr/>
        </p:nvSpPr>
        <p:spPr>
          <a:xfrm>
            <a:off x="4083390" y="2177807"/>
            <a:ext cx="2443054" cy="202424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916C2-96CC-2D0E-556B-EEDD221AE483}"/>
              </a:ext>
            </a:extLst>
          </p:cNvPr>
          <p:cNvSpPr txBox="1"/>
          <p:nvPr/>
        </p:nvSpPr>
        <p:spPr>
          <a:xfrm>
            <a:off x="4467298" y="2847902"/>
            <a:ext cx="167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Reachable States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324C1-BE90-2A19-E294-536B0A84B3A1}"/>
              </a:ext>
            </a:extLst>
          </p:cNvPr>
          <p:cNvSpPr txBox="1"/>
          <p:nvPr/>
        </p:nvSpPr>
        <p:spPr>
          <a:xfrm>
            <a:off x="2603597" y="5499269"/>
            <a:ext cx="337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All States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C82EF-F129-EC71-6785-E5785DB02B06}"/>
              </a:ext>
            </a:extLst>
          </p:cNvPr>
          <p:cNvSpPr txBox="1"/>
          <p:nvPr/>
        </p:nvSpPr>
        <p:spPr>
          <a:xfrm>
            <a:off x="3095697" y="4376197"/>
            <a:ext cx="337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Invariant Property</a:t>
            </a:r>
          </a:p>
          <a:p>
            <a:endParaRPr lang="en-US" dirty="0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4D815483-4749-2051-7900-92B708E1DC9B}"/>
              </a:ext>
            </a:extLst>
          </p:cNvPr>
          <p:cNvSpPr/>
          <p:nvPr/>
        </p:nvSpPr>
        <p:spPr>
          <a:xfrm>
            <a:off x="1437912" y="1801462"/>
            <a:ext cx="2163848" cy="1220944"/>
          </a:xfrm>
          <a:prstGeom prst="wedgeRoundRectCallout">
            <a:avLst>
              <a:gd name="adj1" fmla="val 41249"/>
              <a:gd name="adj2" fmla="val 7164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States in which mutual exclusion holds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25A5D6-86CE-3246-D6D2-1774123FCB5C}"/>
              </a:ext>
            </a:extLst>
          </p:cNvPr>
          <p:cNvSpPr/>
          <p:nvPr/>
        </p:nvSpPr>
        <p:spPr>
          <a:xfrm>
            <a:off x="5304916" y="2456530"/>
            <a:ext cx="198593" cy="198593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EE7BE-4B13-5114-763F-187DBCD4DC51}"/>
              </a:ext>
            </a:extLst>
          </p:cNvPr>
          <p:cNvSpPr txBox="1"/>
          <p:nvPr/>
        </p:nvSpPr>
        <p:spPr>
          <a:xfrm>
            <a:off x="6474091" y="758283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initial state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812ECB-9690-146E-77FD-92D169D3E7BE}"/>
              </a:ext>
            </a:extLst>
          </p:cNvPr>
          <p:cNvCxnSpPr>
            <a:endCxn id="11" idx="7"/>
          </p:cNvCxnSpPr>
          <p:nvPr/>
        </p:nvCxnSpPr>
        <p:spPr>
          <a:xfrm flipH="1">
            <a:off x="5474426" y="1219948"/>
            <a:ext cx="1383574" cy="1265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498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A0EF-EBCB-23BC-4AF5-A199B6E18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6C5584-4065-374F-E1EF-343448AA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Invariant Property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BFC64-DF11-ED3E-59DF-A784D7A872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ECBC76-C55A-E553-1580-E61D86D55AC1}"/>
              </a:ext>
            </a:extLst>
          </p:cNvPr>
          <p:cNvSpPr/>
          <p:nvPr/>
        </p:nvSpPr>
        <p:spPr>
          <a:xfrm>
            <a:off x="907420" y="1396031"/>
            <a:ext cx="6938272" cy="48573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B9C2C7-7B1A-906F-CA86-8A272C87E171}"/>
              </a:ext>
            </a:extLst>
          </p:cNvPr>
          <p:cNvSpPr/>
          <p:nvPr/>
        </p:nvSpPr>
        <p:spPr>
          <a:xfrm>
            <a:off x="2415133" y="1801462"/>
            <a:ext cx="4739523" cy="3405732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7DFB94-B461-CB98-3499-154A11420AF8}"/>
              </a:ext>
            </a:extLst>
          </p:cNvPr>
          <p:cNvSpPr/>
          <p:nvPr/>
        </p:nvSpPr>
        <p:spPr>
          <a:xfrm>
            <a:off x="4083390" y="2177807"/>
            <a:ext cx="2443054" cy="202424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6119B-F896-7C5F-9E09-BADD7C1C3479}"/>
              </a:ext>
            </a:extLst>
          </p:cNvPr>
          <p:cNvSpPr txBox="1"/>
          <p:nvPr/>
        </p:nvSpPr>
        <p:spPr>
          <a:xfrm>
            <a:off x="4467298" y="2847902"/>
            <a:ext cx="167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Reachable States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35C89-F224-B6DA-6853-AF7BC701F192}"/>
              </a:ext>
            </a:extLst>
          </p:cNvPr>
          <p:cNvSpPr txBox="1"/>
          <p:nvPr/>
        </p:nvSpPr>
        <p:spPr>
          <a:xfrm>
            <a:off x="2603597" y="5499269"/>
            <a:ext cx="337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All States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AD46C-B829-5EC7-703B-34F825762AFE}"/>
              </a:ext>
            </a:extLst>
          </p:cNvPr>
          <p:cNvSpPr txBox="1"/>
          <p:nvPr/>
        </p:nvSpPr>
        <p:spPr>
          <a:xfrm>
            <a:off x="3095697" y="4376197"/>
            <a:ext cx="337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Invariant Property</a:t>
            </a:r>
          </a:p>
          <a:p>
            <a:endParaRPr lang="en-US" dirty="0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E3FFFC6-B8AF-FFEF-778B-E4CE48015D29}"/>
              </a:ext>
            </a:extLst>
          </p:cNvPr>
          <p:cNvSpPr/>
          <p:nvPr/>
        </p:nvSpPr>
        <p:spPr>
          <a:xfrm>
            <a:off x="1437912" y="1801462"/>
            <a:ext cx="2163848" cy="1220944"/>
          </a:xfrm>
          <a:prstGeom prst="wedgeRoundRectCallout">
            <a:avLst>
              <a:gd name="adj1" fmla="val 41249"/>
              <a:gd name="adj2" fmla="val 7164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States in which mutual exclusion holds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97784ED-C6D5-43B9-3794-ACA48B4CCCA8}"/>
              </a:ext>
            </a:extLst>
          </p:cNvPr>
          <p:cNvSpPr/>
          <p:nvPr/>
        </p:nvSpPr>
        <p:spPr>
          <a:xfrm>
            <a:off x="255471" y="4024705"/>
            <a:ext cx="2634312" cy="1220944"/>
          </a:xfrm>
          <a:prstGeom prst="wedgeRoundRectCallout">
            <a:avLst>
              <a:gd name="adj1" fmla="val 41249"/>
              <a:gd name="adj2" fmla="val 71647"/>
              <a:gd name="adj3" fmla="val 16667"/>
            </a:avLst>
          </a:prstGeom>
          <a:gradFill>
            <a:gsLst>
              <a:gs pos="0">
                <a:srgbClr val="FF0000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Includes states where mutual exclusion is violated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08B182-E100-9CA1-88CD-B9F102BC18A3}"/>
              </a:ext>
            </a:extLst>
          </p:cNvPr>
          <p:cNvSpPr/>
          <p:nvPr/>
        </p:nvSpPr>
        <p:spPr>
          <a:xfrm>
            <a:off x="5304916" y="2456530"/>
            <a:ext cx="198593" cy="198593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B87481-999F-A359-A000-E7FA2ED5E15D}"/>
              </a:ext>
            </a:extLst>
          </p:cNvPr>
          <p:cNvSpPr txBox="1"/>
          <p:nvPr/>
        </p:nvSpPr>
        <p:spPr>
          <a:xfrm>
            <a:off x="6474091" y="758283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initial state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B0DF49-08B2-DA65-0CA1-E33642EE46BC}"/>
              </a:ext>
            </a:extLst>
          </p:cNvPr>
          <p:cNvCxnSpPr>
            <a:endCxn id="12" idx="7"/>
          </p:cNvCxnSpPr>
          <p:nvPr/>
        </p:nvCxnSpPr>
        <p:spPr>
          <a:xfrm flipH="1">
            <a:off x="5474426" y="1219948"/>
            <a:ext cx="1383574" cy="1265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88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416EF-834F-7AC8-8DC8-E297A21AE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2EC854-759F-A761-DFBB-CC20B6C8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problem with non-determinism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7AAB7-221C-7A41-9803-ADAF882BC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C514AD-A842-F885-5C2C-6EF18412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1483113"/>
            <a:ext cx="8611988" cy="2191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944940-2F50-CA81-8ED4-EAB40AB70D90}"/>
              </a:ext>
            </a:extLst>
          </p:cNvPr>
          <p:cNvSpPr txBox="1"/>
          <p:nvPr/>
        </p:nvSpPr>
        <p:spPr>
          <a:xfrm>
            <a:off x="1640964" y="1043750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sequential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C275B-1B69-6B10-F8FE-A1A346195C7C}"/>
              </a:ext>
            </a:extLst>
          </p:cNvPr>
          <p:cNvSpPr txBox="1"/>
          <p:nvPr/>
        </p:nvSpPr>
        <p:spPr>
          <a:xfrm>
            <a:off x="5866268" y="1043750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concurrent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E08B4-BFD9-6330-DEAD-732901A4D11B}"/>
              </a:ext>
            </a:extLst>
          </p:cNvPr>
          <p:cNvSpPr txBox="1"/>
          <p:nvPr/>
        </p:nvSpPr>
        <p:spPr>
          <a:xfrm>
            <a:off x="1777728" y="4417420"/>
            <a:ext cx="5862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What will happen if you run each?</a:t>
            </a:r>
          </a:p>
        </p:txBody>
      </p:sp>
    </p:spTree>
    <p:extLst>
      <p:ext uri="{BB962C8B-B14F-4D97-AF65-F5344CB8AC3E}">
        <p14:creationId xmlns:p14="http://schemas.microsoft.com/office/powerpoint/2010/main" val="2263682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469C5-EC9F-FB48-9777-811C98828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Need to show that, for any execution, all states reached satisfy the invariant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Sounds similar to sorting:</a:t>
            </a:r>
          </a:p>
          <a:p>
            <a:pPr lvl="1"/>
            <a:r>
              <a:rPr lang="en-US" sz="3200" dirty="0"/>
              <a:t>Need to show that, for any list of numbers, the resulting list is ordered</a:t>
            </a:r>
          </a:p>
          <a:p>
            <a:pPr lvl="1"/>
            <a:endParaRPr lang="en-US" sz="3200" dirty="0"/>
          </a:p>
          <a:p>
            <a:r>
              <a:rPr lang="en-US" sz="3600" dirty="0"/>
              <a:t>Let’s try </a:t>
            </a:r>
            <a:r>
              <a:rPr lang="en-US" sz="3600" i="1" dirty="0">
                <a:solidFill>
                  <a:schemeClr val="accent2"/>
                </a:solidFill>
              </a:rPr>
              <a:t>proof by induction </a:t>
            </a:r>
            <a:r>
              <a:rPr lang="en-US" sz="3600" dirty="0"/>
              <a:t>on the length of an execution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70E692-8EA2-0F4E-9959-18376A1CD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prove an invariant?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83D7F-BAB8-DD4C-8FB1-3F7A1F1372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58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191D9-FD7E-8647-9FA9-79A1AD652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want to prove that some </a:t>
            </a:r>
            <a:r>
              <a:rPr lang="en-US" i="1" dirty="0">
                <a:solidFill>
                  <a:schemeClr val="accent4"/>
                </a:solidFill>
              </a:rPr>
              <a:t>Induction Hypothesis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IH(n)</a:t>
            </a:r>
            <a:r>
              <a:rPr lang="en-US" dirty="0"/>
              <a:t> holds for any </a:t>
            </a:r>
            <a:r>
              <a:rPr lang="en-US" dirty="0">
                <a:solidFill>
                  <a:schemeClr val="accent2"/>
                </a:solidFill>
              </a:rPr>
              <a:t>n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Base Case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show that </a:t>
            </a:r>
            <a:r>
              <a:rPr lang="en-US" dirty="0">
                <a:solidFill>
                  <a:schemeClr val="accent2"/>
                </a:solidFill>
              </a:rPr>
              <a:t>IH(0)</a:t>
            </a:r>
            <a:r>
              <a:rPr lang="en-US" dirty="0">
                <a:solidFill>
                  <a:schemeClr val="tx2"/>
                </a:solidFill>
              </a:rPr>
              <a:t> holds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Induction Step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show that if </a:t>
            </a:r>
            <a:r>
              <a:rPr lang="en-US" dirty="0">
                <a:solidFill>
                  <a:srgbClr val="FF0000"/>
                </a:solidFill>
              </a:rPr>
              <a:t>IH(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chemeClr val="tx2"/>
                </a:solidFill>
              </a:rPr>
              <a:t> holds, then so does </a:t>
            </a:r>
            <a:r>
              <a:rPr lang="en-US" dirty="0">
                <a:solidFill>
                  <a:srgbClr val="FF0000"/>
                </a:solidFill>
              </a:rPr>
              <a:t>IH(i+1)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C4591A-7568-984A-AE03-85507F4A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5220D-3920-FF46-9D15-9A44ED002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821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191D9-FD7E-8647-9FA9-79A1AD652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show that some </a:t>
            </a:r>
            <a:r>
              <a:rPr lang="en-US" dirty="0">
                <a:solidFill>
                  <a:schemeClr val="accent2"/>
                </a:solidFill>
              </a:rPr>
              <a:t>IH</a:t>
            </a:r>
            <a:r>
              <a:rPr lang="en-US" dirty="0"/>
              <a:t> holds for an </a:t>
            </a:r>
            <a:r>
              <a:rPr lang="en-US" i="1" dirty="0">
                <a:solidFill>
                  <a:schemeClr val="accent4"/>
                </a:solidFill>
              </a:rPr>
              <a:t>execution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E</a:t>
            </a:r>
            <a:r>
              <a:rPr lang="en-US" dirty="0"/>
              <a:t> of any number of </a:t>
            </a:r>
            <a:r>
              <a:rPr lang="en-US" i="1" dirty="0">
                <a:solidFill>
                  <a:schemeClr val="accent4"/>
                </a:solidFill>
              </a:rPr>
              <a:t>steps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Base Case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show that </a:t>
            </a:r>
            <a:r>
              <a:rPr lang="en-US" dirty="0">
                <a:solidFill>
                  <a:schemeClr val="accent2"/>
                </a:solidFill>
              </a:rPr>
              <a:t>IH</a:t>
            </a:r>
            <a:r>
              <a:rPr lang="en-US" dirty="0">
                <a:solidFill>
                  <a:schemeClr val="tx2"/>
                </a:solidFill>
              </a:rPr>
              <a:t> holds in the initial state(s)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Induction Step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show that if </a:t>
            </a:r>
            <a:r>
              <a:rPr lang="en-US" dirty="0">
                <a:solidFill>
                  <a:srgbClr val="FF0000"/>
                </a:solidFill>
              </a:rPr>
              <a:t>IH</a:t>
            </a:r>
            <a:r>
              <a:rPr lang="en-US" dirty="0">
                <a:solidFill>
                  <a:schemeClr val="tx2"/>
                </a:solidFill>
              </a:rPr>
              <a:t> holds in a state produced by </a:t>
            </a:r>
            <a:r>
              <a:rPr lang="en-US" dirty="0">
                <a:solidFill>
                  <a:schemeClr val="accent2"/>
                </a:solidFill>
              </a:rPr>
              <a:t>E</a:t>
            </a:r>
            <a:r>
              <a:rPr lang="en-US" dirty="0">
                <a:solidFill>
                  <a:schemeClr val="tx2"/>
                </a:solidFill>
              </a:rPr>
              <a:t>, then for any possible next step </a:t>
            </a: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en-US" dirty="0">
                <a:solidFill>
                  <a:schemeClr val="tx2"/>
                </a:solidFill>
              </a:rPr>
              <a:t>,  </a:t>
            </a:r>
            <a:r>
              <a:rPr lang="en-US" dirty="0">
                <a:solidFill>
                  <a:srgbClr val="FF0000"/>
                </a:solidFill>
              </a:rPr>
              <a:t>IH</a:t>
            </a:r>
            <a:r>
              <a:rPr lang="en-US" dirty="0">
                <a:solidFill>
                  <a:schemeClr val="tx2"/>
                </a:solidFill>
              </a:rPr>
              <a:t> also holds in the state produced by </a:t>
            </a:r>
            <a:r>
              <a:rPr lang="en-US" dirty="0">
                <a:solidFill>
                  <a:schemeClr val="accent2"/>
                </a:solidFill>
              </a:rPr>
              <a:t>E + [s]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C4591A-7568-984A-AE03-85507F4A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 in our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5220D-3920-FF46-9D15-9A44ED002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042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352ADB-4AC7-11E1-4658-95D7BA85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Theorem: if </a:t>
            </a:r>
            <a:r>
              <a:rPr lang="en-US" dirty="0">
                <a:solidFill>
                  <a:schemeClr val="accent2"/>
                </a:solidFill>
              </a:rPr>
              <a:t>T</a:t>
            </a:r>
            <a:r>
              <a:rPr lang="en-US" dirty="0"/>
              <a:t> is in the critical section, then </a:t>
            </a:r>
            <a:r>
              <a:rPr lang="en-US" dirty="0">
                <a:solidFill>
                  <a:schemeClr val="accent2"/>
                </a:solidFill>
              </a:rPr>
              <a:t>flags[T] = True</a:t>
            </a:r>
          </a:p>
          <a:p>
            <a:r>
              <a:rPr lang="en-US" dirty="0">
                <a:solidFill>
                  <a:srgbClr val="00B050"/>
                </a:solidFill>
              </a:rPr>
              <a:t>Base case</a:t>
            </a:r>
            <a:r>
              <a:rPr lang="en-US" dirty="0">
                <a:solidFill>
                  <a:schemeClr val="tx2"/>
                </a:solidFill>
              </a:rPr>
              <a:t>: true because initially T is not in the critical section and False implies anything</a:t>
            </a:r>
          </a:p>
          <a:p>
            <a:r>
              <a:rPr lang="en-US" dirty="0">
                <a:solidFill>
                  <a:srgbClr val="00B050"/>
                </a:solidFill>
              </a:rPr>
              <a:t>Induction</a:t>
            </a:r>
            <a:r>
              <a:rPr lang="en-US" dirty="0">
                <a:solidFill>
                  <a:schemeClr val="tx2"/>
                </a:solidFill>
              </a:rPr>
              <a:t>: easy to show (using Hoare logic) because flags[T] can only be changed by T itself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DA844F-53FC-7F88-4352-7F964DBA6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17E46-1576-FF6C-5ABF-6D9348B27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143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CE5F5-61B8-67DD-044A-3EFC8CEE43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Races</a:t>
            </a:r>
          </a:p>
        </p:txBody>
      </p:sp>
    </p:spTree>
    <p:extLst>
      <p:ext uri="{BB962C8B-B14F-4D97-AF65-F5344CB8AC3E}">
        <p14:creationId xmlns:p14="http://schemas.microsoft.com/office/powerpoint/2010/main" val="37156409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EBDEB5-73D0-7A45-B13C-435A3F9F6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Assumes that LOAD and STORE instructions are </a:t>
            </a:r>
            <a:r>
              <a:rPr lang="en-US" i="1" dirty="0">
                <a:solidFill>
                  <a:schemeClr val="accent2"/>
                </a:solidFill>
              </a:rPr>
              <a:t>atomic</a:t>
            </a:r>
          </a:p>
          <a:p>
            <a:r>
              <a:rPr lang="en-US" dirty="0">
                <a:solidFill>
                  <a:schemeClr val="tx2"/>
                </a:solidFill>
              </a:rPr>
              <a:t>Not guaranteed on a real processor</a:t>
            </a:r>
          </a:p>
          <a:p>
            <a:r>
              <a:rPr lang="en-US" dirty="0">
                <a:solidFill>
                  <a:schemeClr val="tx2"/>
                </a:solidFill>
              </a:rPr>
              <a:t>Also not guaranteed by C, Java, Python, 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B2F744-1DAF-AE40-98E0-C419E118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Peterson’s Reconsidered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91C53-D205-D142-BD5D-D5E2F75480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E7C19-900A-24FD-84D0-F68ABD824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740" y="3420853"/>
            <a:ext cx="3317603" cy="3311731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6324310F-3D45-7B94-9E28-A28277535552}"/>
              </a:ext>
            </a:extLst>
          </p:cNvPr>
          <p:cNvSpPr/>
          <p:nvPr/>
        </p:nvSpPr>
        <p:spPr>
          <a:xfrm>
            <a:off x="6440944" y="3810422"/>
            <a:ext cx="2474456" cy="27235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FF00"/>
                </a:solidFill>
              </a:rPr>
              <a:t>Loads and Stores are atomic</a:t>
            </a:r>
          </a:p>
        </p:txBody>
      </p:sp>
    </p:spTree>
    <p:extLst>
      <p:ext uri="{BB962C8B-B14F-4D97-AF65-F5344CB8AC3E}">
        <p14:creationId xmlns:p14="http://schemas.microsoft.com/office/powerpoint/2010/main" val="37238746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2ABD18-5F69-5F6F-E5AD-DB90620B3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CPU with 16-bit architecture</a:t>
            </a:r>
          </a:p>
          <a:p>
            <a:r>
              <a:rPr lang="en-US" sz="2800" dirty="0"/>
              <a:t>32-bit integer variable </a:t>
            </a:r>
            <a:r>
              <a:rPr lang="en-US" sz="2800" i="1" dirty="0"/>
              <a:t>x</a:t>
            </a:r>
            <a:r>
              <a:rPr lang="en-US" sz="2800" dirty="0"/>
              <a:t> stored in memory in two adjacent locations (aligned on word boundary)</a:t>
            </a:r>
          </a:p>
          <a:p>
            <a:r>
              <a:rPr lang="en-US" sz="2800" dirty="0"/>
              <a:t>Initial value is 0</a:t>
            </a:r>
          </a:p>
          <a:p>
            <a:r>
              <a:rPr lang="en-US" sz="2800" dirty="0"/>
              <a:t>Thread 1 writes FFFFFFFF to </a:t>
            </a:r>
            <a:r>
              <a:rPr lang="en-US" sz="2800" i="1" dirty="0"/>
              <a:t>x </a:t>
            </a:r>
            <a:r>
              <a:rPr lang="en-US" sz="2800" dirty="0"/>
              <a:t>(requires 2 STOREs)</a:t>
            </a:r>
          </a:p>
          <a:p>
            <a:r>
              <a:rPr lang="en-US" sz="2800" dirty="0"/>
              <a:t>Thread 2 reads </a:t>
            </a:r>
            <a:r>
              <a:rPr lang="en-US" sz="2800" i="1" dirty="0"/>
              <a:t>x</a:t>
            </a:r>
            <a:r>
              <a:rPr lang="en-US" sz="2800" dirty="0"/>
              <a:t> (requires 2 LOADs)</a:t>
            </a:r>
          </a:p>
          <a:p>
            <a:r>
              <a:rPr lang="en-US" sz="2800" dirty="0"/>
              <a:t>What are the possible values that thread 2 will read?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AE18E5-A026-C1D9-72E8-095B5B42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ED050-6EDF-2D06-1F7E-BBD799548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08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07CC2-7CC7-6275-5644-1A0582103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71BA2-779D-6C00-3A95-D105893AC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CPU with 16-bit architecture</a:t>
            </a:r>
          </a:p>
          <a:p>
            <a:r>
              <a:rPr lang="en-US" sz="2800" dirty="0"/>
              <a:t>32-bit integer variable </a:t>
            </a:r>
            <a:r>
              <a:rPr lang="en-US" sz="2800" i="1" dirty="0"/>
              <a:t>x</a:t>
            </a:r>
            <a:r>
              <a:rPr lang="en-US" sz="2800" dirty="0"/>
              <a:t> stored in memory in two adjacent locations (aligned on word boundary)</a:t>
            </a:r>
          </a:p>
          <a:p>
            <a:r>
              <a:rPr lang="en-US" sz="2800" dirty="0"/>
              <a:t>Initial value is 0</a:t>
            </a:r>
          </a:p>
          <a:p>
            <a:r>
              <a:rPr lang="en-US" sz="2800" dirty="0"/>
              <a:t>Thread 1 writes FFFFFFFF to </a:t>
            </a:r>
            <a:r>
              <a:rPr lang="en-US" sz="2800" i="1" dirty="0"/>
              <a:t>x </a:t>
            </a:r>
            <a:r>
              <a:rPr lang="en-US" sz="2800" dirty="0"/>
              <a:t>(requires 2 STOREs)</a:t>
            </a:r>
          </a:p>
          <a:p>
            <a:r>
              <a:rPr lang="en-US" sz="2800" dirty="0"/>
              <a:t>Thread 2 reads </a:t>
            </a:r>
            <a:r>
              <a:rPr lang="en-US" sz="2800" i="1" dirty="0"/>
              <a:t>x</a:t>
            </a:r>
            <a:r>
              <a:rPr lang="en-US" sz="2800" dirty="0"/>
              <a:t> (requires 2 LOADs)</a:t>
            </a:r>
          </a:p>
          <a:p>
            <a:r>
              <a:rPr lang="en-US" sz="2800" dirty="0"/>
              <a:t>What are the possible values that thread 2 will read?</a:t>
            </a:r>
          </a:p>
          <a:p>
            <a:pPr lvl="1"/>
            <a:r>
              <a:rPr lang="en-US" sz="2400" dirty="0"/>
              <a:t>FFFFFFFF</a:t>
            </a:r>
          </a:p>
          <a:p>
            <a:pPr lvl="1"/>
            <a:r>
              <a:rPr lang="en-US" sz="2400" dirty="0"/>
              <a:t>00000000</a:t>
            </a:r>
          </a:p>
          <a:p>
            <a:pPr lvl="1"/>
            <a:r>
              <a:rPr lang="en-US" sz="2400" dirty="0"/>
              <a:t>FFFF0000</a:t>
            </a:r>
          </a:p>
          <a:p>
            <a:pPr lvl="1"/>
            <a:r>
              <a:rPr lang="en-US" sz="2400" dirty="0"/>
              <a:t>0000FFFF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E2F782-E7DF-C3B5-0859-EFFF4846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D5D65-FC52-DE4F-83DD-D8FEDED1B5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495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FE2EFF-DD94-28FD-D9BB-E9C90B95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 Python, integers are arbitrary precision</a:t>
            </a:r>
          </a:p>
          <a:p>
            <a:pPr lvl="1"/>
            <a:r>
              <a:rPr lang="en-US" sz="3200" dirty="0"/>
              <a:t>that is, each integer variable is a complex data structure, and an operation may require multiple loads and stores</a:t>
            </a:r>
          </a:p>
          <a:p>
            <a:r>
              <a:rPr lang="en-US" sz="3533" dirty="0"/>
              <a:t>Suppose your C compiler decides to pack multiple bits in a single word</a:t>
            </a:r>
          </a:p>
          <a:p>
            <a:pPr lvl="1"/>
            <a:r>
              <a:rPr lang="en-US" sz="3200" dirty="0"/>
              <a:t>E.g., flags[0], flags[1], and turn</a:t>
            </a:r>
          </a:p>
          <a:p>
            <a:pPr lvl="1"/>
            <a:r>
              <a:rPr lang="en-US" sz="3200" dirty="0"/>
              <a:t>Then setting a bit involves a load and a store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4378A6-9041-73EB-1F7A-5F3001B0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1BD04-39E4-E4EE-0021-60ED00C0A8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54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36788D-1D1F-63BF-CD88-50A1D84A0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99" y="990600"/>
            <a:ext cx="5986872" cy="5727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7BF79E-1D1F-1E38-9C27-3756401C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modeled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AF0E5-2BB1-4065-69B2-3F47EDFE24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6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04A50-7A0F-490D-6B3D-60E4DAB2A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828555-C818-5549-BC1D-322F8EEE4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problem with non-determinism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7BF41-04AB-6BF8-A3CA-1D23AAEDB6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DA643-18F7-CC16-4BA3-430ADA37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1483113"/>
            <a:ext cx="8611988" cy="2191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7E5BF8-3963-9DEF-A2EB-B7A8E5F547F2}"/>
              </a:ext>
            </a:extLst>
          </p:cNvPr>
          <p:cNvSpPr txBox="1"/>
          <p:nvPr/>
        </p:nvSpPr>
        <p:spPr>
          <a:xfrm>
            <a:off x="1640964" y="1043750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sequential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EAF93-D673-1E52-2F28-3BA3522A11ED}"/>
              </a:ext>
            </a:extLst>
          </p:cNvPr>
          <p:cNvSpPr txBox="1"/>
          <p:nvPr/>
        </p:nvSpPr>
        <p:spPr>
          <a:xfrm>
            <a:off x="5866268" y="1043750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concurrent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F3202-4E19-A178-252C-4ACA1B94F977}"/>
              </a:ext>
            </a:extLst>
          </p:cNvPr>
          <p:cNvSpPr txBox="1"/>
          <p:nvPr/>
        </p:nvSpPr>
        <p:spPr>
          <a:xfrm>
            <a:off x="1640964" y="3890625"/>
            <a:ext cx="1173719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#states: 2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No issues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73FD3-F964-AE43-CBC5-CFF9D6BAA0B7}"/>
              </a:ext>
            </a:extLst>
          </p:cNvPr>
          <p:cNvSpPr txBox="1"/>
          <p:nvPr/>
        </p:nvSpPr>
        <p:spPr>
          <a:xfrm>
            <a:off x="4404452" y="3890625"/>
            <a:ext cx="459588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Schedule thread T0: </a:t>
            </a:r>
            <a:r>
              <a:rPr lang="en-US" sz="1800" b="1" i="0" u="none" strike="noStrike" dirty="0" err="1">
                <a:solidFill>
                  <a:srgbClr val="FF0000"/>
                </a:solidFill>
                <a:effectLst/>
                <a:latin typeface="-apple-system"/>
              </a:rPr>
              <a:t>init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()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Line 1: Initialize shared to True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-apple-system"/>
              </a:rPr>
              <a:t>Thread terminated</a:t>
            </a:r>
            <a:endParaRPr lang="en-US" sz="1800" b="0" i="0" u="none" strike="noStrike" dirty="0">
              <a:solidFill>
                <a:srgbClr val="FF0000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Schedule thread T2: g()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Line 4: Set shared to False (was True)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-apple-system"/>
              </a:rPr>
              <a:t>Thread terminated</a:t>
            </a:r>
            <a:endParaRPr lang="en-US" sz="1800" b="0" i="0" u="none" strike="noStrike" dirty="0">
              <a:solidFill>
                <a:srgbClr val="FF0000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Schedule thread T1: f()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Line 3: Harmony assertion failed</a:t>
            </a:r>
          </a:p>
        </p:txBody>
      </p:sp>
    </p:spTree>
    <p:extLst>
      <p:ext uri="{BB962C8B-B14F-4D97-AF65-F5344CB8AC3E}">
        <p14:creationId xmlns:p14="http://schemas.microsoft.com/office/powerpoint/2010/main" val="1367935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A3E1B1E-2678-4AE7-E8CD-8509387DB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C5EADA-C21F-77AE-6CD2-0AD1598A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99" y="990600"/>
            <a:ext cx="5986872" cy="5727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6FD305-C7A3-775D-A35E-DDED5D65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modeled in Harmony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55309-6CF7-14D0-01E7-FED4B6BC8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AC010F-B1E9-34FB-008B-481D925FC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486" y="1130300"/>
            <a:ext cx="4506182" cy="2298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15541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0B443-A819-6489-8526-0DD9CC177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ADE59E-30B5-FE84-A123-D32DA88AD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may also cause problems in efforts to improve performance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buffering of writes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caching of reads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out-of-order execution</a:t>
            </a:r>
          </a:p>
          <a:p>
            <a:r>
              <a:rPr lang="en-US" dirty="0"/>
              <a:t>Because of all these issues, programming languages will typically leave the outcome of concurrent operations to a variable </a:t>
            </a:r>
            <a:r>
              <a:rPr lang="en-US" i="1" dirty="0">
                <a:solidFill>
                  <a:srgbClr val="FF0000"/>
                </a:solidFill>
              </a:rPr>
              <a:t>undefined</a:t>
            </a:r>
          </a:p>
          <a:p>
            <a:pPr lvl="1"/>
            <a:r>
              <a:rPr lang="en-US" dirty="0"/>
              <a:t>if at least one of those operations is a store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1CCD28-DC29-0976-A954-563E0909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memory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91099-A467-F7AB-34A4-EF0D48CC7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486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A3C88E-1233-E540-9688-06ED7AD73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20800"/>
            <a:ext cx="8686800" cy="5411784"/>
          </a:xfrm>
        </p:spPr>
        <p:txBody>
          <a:bodyPr>
            <a:normAutofit/>
          </a:bodyPr>
          <a:lstStyle/>
          <a:p>
            <a:r>
              <a:rPr lang="en-US" sz="2800" dirty="0"/>
              <a:t>When two or more threads wish to access the same variable at the same time</a:t>
            </a:r>
          </a:p>
          <a:p>
            <a:r>
              <a:rPr lang="en-US" sz="2800" dirty="0"/>
              <a:t>And at least one access is a STORE</a:t>
            </a:r>
          </a:p>
          <a:p>
            <a:r>
              <a:rPr lang="en-US" sz="2800" dirty="0"/>
              <a:t>Then the semantics of the outcome is </a:t>
            </a:r>
            <a:r>
              <a:rPr lang="en-US" sz="2800" i="1" dirty="0">
                <a:solidFill>
                  <a:srgbClr val="FF0000"/>
                </a:solidFill>
              </a:rPr>
              <a:t>undefined</a:t>
            </a:r>
          </a:p>
          <a:p>
            <a:pPr lvl="1"/>
            <a:r>
              <a:rPr lang="en-US" sz="2467" dirty="0"/>
              <a:t>That is:</a:t>
            </a:r>
          </a:p>
          <a:p>
            <a:pPr lvl="2"/>
            <a:r>
              <a:rPr lang="en-US" sz="2067" dirty="0">
                <a:solidFill>
                  <a:srgbClr val="00B050"/>
                </a:solidFill>
              </a:rPr>
              <a:t>The value stored in the variable is undefined</a:t>
            </a:r>
          </a:p>
          <a:p>
            <a:pPr lvl="2"/>
            <a:r>
              <a:rPr lang="en-US" sz="2067" dirty="0">
                <a:solidFill>
                  <a:srgbClr val="00B050"/>
                </a:solidFill>
              </a:rPr>
              <a:t>The value loaded (if any) is undefined</a:t>
            </a:r>
          </a:p>
          <a:p>
            <a:pPr lvl="2"/>
            <a:r>
              <a:rPr lang="en-US" sz="2067" dirty="0">
                <a:solidFill>
                  <a:schemeClr val="accent2"/>
                </a:solidFill>
              </a:rPr>
              <a:t>Undefined means random (or worse, like a crash)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CE71D8-D218-BA48-91E4-8DB583F2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90050-E7DA-3C49-B563-60C2C1EE2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727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59CF42-34FF-8142-A473-F3F4CCF61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sequential</a:t>
            </a:r>
            <a:r>
              <a:rPr lang="en-US" dirty="0"/>
              <a:t> </a:t>
            </a:r>
            <a:r>
              <a:rPr lang="en-US" i="1" dirty="0"/>
              <a:t>turn</a:t>
            </a:r>
            <a:r>
              <a:rPr lang="en-US" dirty="0"/>
              <a:t>, </a:t>
            </a:r>
            <a:r>
              <a:rPr lang="en-US" i="1" dirty="0"/>
              <a:t>flags </a:t>
            </a:r>
            <a:r>
              <a:rPr lang="en-US" dirty="0"/>
              <a:t>in Peterson’s</a:t>
            </a:r>
          </a:p>
          <a:p>
            <a:r>
              <a:rPr lang="en-US" dirty="0"/>
              <a:t>ensures that loads/stores are atomic</a:t>
            </a:r>
          </a:p>
          <a:p>
            <a:r>
              <a:rPr lang="en-US" dirty="0"/>
              <a:t>that is, concurrent operations appear to be executed sequentially</a:t>
            </a:r>
          </a:p>
          <a:p>
            <a:r>
              <a:rPr lang="en-US" dirty="0"/>
              <a:t>This is called “</a:t>
            </a:r>
            <a:r>
              <a:rPr lang="en-US" i="1" dirty="0">
                <a:solidFill>
                  <a:srgbClr val="00B050"/>
                </a:solidFill>
              </a:rPr>
              <a:t>sequential consistency</a:t>
            </a:r>
            <a:r>
              <a:rPr lang="en-US" dirty="0">
                <a:solidFill>
                  <a:srgbClr val="00B050"/>
                </a:solidFill>
              </a:rPr>
              <a:t>”</a:t>
            </a:r>
          </a:p>
          <a:p>
            <a:pPr marL="0" indent="0">
              <a:buNone/>
            </a:pPr>
            <a:r>
              <a:rPr lang="en-US" sz="3200" i="1" dirty="0">
                <a:solidFill>
                  <a:schemeClr val="accent2"/>
                </a:solidFill>
              </a:rPr>
              <a:t>For example</a:t>
            </a:r>
          </a:p>
          <a:p>
            <a:r>
              <a:rPr lang="en-US" sz="3200" dirty="0"/>
              <a:t>Shared variable </a:t>
            </a:r>
            <a:r>
              <a:rPr lang="en-US" sz="3200" i="1" dirty="0"/>
              <a:t>x</a:t>
            </a:r>
            <a:r>
              <a:rPr lang="en-US" sz="3200" dirty="0"/>
              <a:t> contains 3</a:t>
            </a:r>
          </a:p>
          <a:p>
            <a:r>
              <a:rPr lang="en-US" sz="3200" dirty="0"/>
              <a:t>Thread A stores 4 into </a:t>
            </a:r>
            <a:r>
              <a:rPr lang="en-US" sz="3200" i="1" dirty="0"/>
              <a:t>x</a:t>
            </a:r>
          </a:p>
          <a:p>
            <a:r>
              <a:rPr lang="en-US" sz="3200" dirty="0"/>
              <a:t>Thread B loads </a:t>
            </a:r>
            <a:r>
              <a:rPr lang="en-US" sz="3200" i="1" dirty="0"/>
              <a:t>x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With atomic load/store operations, B will read either 3 or 4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With normal operations, the value that B reads is undefined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6BEF4C-0018-4542-956E-52CA8398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“sequential”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100AC-9027-1B45-90CD-075635BF7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005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0EAAF8-0B19-F441-9382-25C9F1C3D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Java has a similar notion:</a:t>
            </a:r>
          </a:p>
          <a:p>
            <a:pPr lvl="1"/>
            <a:r>
              <a:rPr lang="en-US" sz="2800" b="1" dirty="0">
                <a:solidFill>
                  <a:srgbClr val="00B050"/>
                </a:solidFill>
              </a:rPr>
              <a:t>volatile int </a:t>
            </a:r>
            <a:r>
              <a:rPr lang="en-US" sz="2800" i="1" dirty="0">
                <a:solidFill>
                  <a:srgbClr val="00B050"/>
                </a:solidFill>
              </a:rPr>
              <a:t>x </a:t>
            </a:r>
            <a:r>
              <a:rPr lang="en-US" sz="2800" dirty="0">
                <a:solidFill>
                  <a:srgbClr val="00B050"/>
                </a:solidFill>
              </a:rPr>
              <a:t>;</a:t>
            </a:r>
          </a:p>
          <a:p>
            <a:pPr lvl="1"/>
            <a:r>
              <a:rPr lang="en-US" sz="2800" dirty="0"/>
              <a:t>All accesses to volatile variables are sequentially consistent (but not whole program)</a:t>
            </a:r>
          </a:p>
          <a:p>
            <a:r>
              <a:rPr lang="en-US" sz="3200" dirty="0">
                <a:solidFill>
                  <a:srgbClr val="FF0000"/>
                </a:solidFill>
              </a:rPr>
              <a:t>Not to be confused with the same keyword in C and C++ though…</a:t>
            </a:r>
          </a:p>
          <a:p>
            <a:r>
              <a:rPr lang="en-US" sz="3200" dirty="0"/>
              <a:t>Loading/storing volatile (sequentially consistent) variables is </a:t>
            </a:r>
            <a:r>
              <a:rPr lang="en-US" sz="3200" i="1" dirty="0"/>
              <a:t>more expensive </a:t>
            </a:r>
            <a:r>
              <a:rPr lang="en-US" sz="3200" dirty="0"/>
              <a:t>than loading/storing ordinary variables</a:t>
            </a:r>
          </a:p>
          <a:p>
            <a:pPr lvl="1"/>
            <a:r>
              <a:rPr lang="en-US" sz="2800" dirty="0"/>
              <a:t>because it restricts CPU and/or compiler optimizations</a:t>
            </a:r>
          </a:p>
          <a:p>
            <a:pPr lvl="1"/>
            <a:r>
              <a:rPr lang="en-US" sz="2800" dirty="0"/>
              <a:t>e.g., rules out caching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94CEEF-DAFC-DA44-A3ED-37B393DB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consistency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D42F6-732A-5E41-9DFD-CE40D6326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329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DDFB9-95F8-3E72-D44F-2EE293AD8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904E90-9741-4330-C99B-BED98AAB1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Peterson’s algorithm is correct with atomic LOAD and STORE instructions</a:t>
            </a:r>
          </a:p>
          <a:p>
            <a:pPr lvl="1"/>
            <a:r>
              <a:rPr lang="en-US" dirty="0"/>
              <a:t>hardware supports such instructions but they are very expensive</a:t>
            </a:r>
          </a:p>
          <a:p>
            <a:r>
              <a:rPr lang="en-US" dirty="0"/>
              <a:t>Peterson’s can be generalized to &gt;2 processes</a:t>
            </a:r>
          </a:p>
          <a:p>
            <a:pPr lvl="1"/>
            <a:r>
              <a:rPr lang="en-US" dirty="0"/>
              <a:t>even more STOREs and LOADs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accent2"/>
                </a:solidFill>
              </a:rPr>
              <a:t>Too inefficient in practice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EBF4D-92AF-3391-E87E-472D1339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Peterson’s Reconsidered Again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F311C-E529-E953-39BA-868D97990E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267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58E7-5037-3A55-5FD5-74C7612CDC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Specifying a lock</a:t>
            </a:r>
          </a:p>
        </p:txBody>
      </p:sp>
    </p:spTree>
    <p:extLst>
      <p:ext uri="{BB962C8B-B14F-4D97-AF65-F5344CB8AC3E}">
        <p14:creationId xmlns:p14="http://schemas.microsoft.com/office/powerpoint/2010/main" val="42027447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277BAB-A5E4-264D-2497-210E6B8DC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a lock </a:t>
            </a:r>
            <a:r>
              <a:rPr lang="en-US" i="1" dirty="0"/>
              <a:t>do</a:t>
            </a:r>
            <a:r>
              <a:rPr lang="en-US" dirty="0"/>
              <a:t> exactly?</a:t>
            </a:r>
          </a:p>
          <a:p>
            <a:r>
              <a:rPr lang="en-US" dirty="0"/>
              <a:t>What if we want more than one?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85158-B34C-E3D7-F525-4E97CE26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basics: specifying a 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87612-6AC6-962A-98F0-3CAC075D4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843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57513-AAD5-3E31-7642-585E7E9A6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9CB953-A669-0C30-6AD3-6F3779D23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If </a:t>
            </a:r>
            <a:r>
              <a:rPr lang="en-US" sz="3200" dirty="0">
                <a:solidFill>
                  <a:schemeClr val="accent2"/>
                </a:solidFill>
              </a:rPr>
              <a:t>x</a:t>
            </a:r>
            <a:r>
              <a:rPr lang="en-US" sz="3200" dirty="0"/>
              <a:t> is a shared variable, </a:t>
            </a:r>
            <a:r>
              <a:rPr lang="en-US" sz="3200" dirty="0">
                <a:solidFill>
                  <a:schemeClr val="accent2"/>
                </a:solidFill>
              </a:rPr>
              <a:t>?x</a:t>
            </a:r>
            <a:r>
              <a:rPr lang="en-US" sz="3200" dirty="0"/>
              <a:t> is the address of </a:t>
            </a:r>
            <a:r>
              <a:rPr lang="en-US" sz="3200" dirty="0">
                <a:solidFill>
                  <a:schemeClr val="accent2"/>
                </a:solidFill>
              </a:rPr>
              <a:t>x</a:t>
            </a:r>
          </a:p>
          <a:p>
            <a:r>
              <a:rPr lang="en-US" sz="3200" dirty="0">
                <a:solidFill>
                  <a:schemeClr val="tx2"/>
                </a:solidFill>
              </a:rPr>
              <a:t>If</a:t>
            </a:r>
            <a:r>
              <a:rPr lang="en-US" sz="3200" dirty="0">
                <a:solidFill>
                  <a:schemeClr val="accent2"/>
                </a:solidFill>
              </a:rPr>
              <a:t> p </a:t>
            </a:r>
            <a:r>
              <a:rPr lang="en-US" sz="3200" dirty="0">
                <a:solidFill>
                  <a:schemeClr val="tx2"/>
                </a:solidFill>
              </a:rPr>
              <a:t>is a variable and </a:t>
            </a:r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en-US" sz="3200" dirty="0">
                <a:solidFill>
                  <a:schemeClr val="tx2"/>
                </a:solidFill>
              </a:rPr>
              <a:t> contains </a:t>
            </a:r>
            <a:r>
              <a:rPr lang="en-US" sz="3200" dirty="0">
                <a:solidFill>
                  <a:schemeClr val="accent2"/>
                </a:solidFill>
              </a:rPr>
              <a:t>?x</a:t>
            </a:r>
            <a:r>
              <a:rPr lang="en-US" sz="3200" dirty="0">
                <a:solidFill>
                  <a:schemeClr val="tx2"/>
                </a:solidFill>
              </a:rPr>
              <a:t>, then we say that </a:t>
            </a:r>
            <a:r>
              <a:rPr lang="en-US" sz="3200" dirty="0">
                <a:solidFill>
                  <a:schemeClr val="accent2"/>
                </a:solidFill>
              </a:rPr>
              <a:t>p</a:t>
            </a:r>
            <a:r>
              <a:rPr lang="en-US" sz="3200" dirty="0">
                <a:solidFill>
                  <a:schemeClr val="tx2"/>
                </a:solidFill>
              </a:rPr>
              <a:t> is a </a:t>
            </a:r>
            <a:r>
              <a:rPr lang="en-US" sz="3200" i="1" dirty="0">
                <a:solidFill>
                  <a:srgbClr val="00B050"/>
                </a:solidFill>
              </a:rPr>
              <a:t>pointer</a:t>
            </a:r>
            <a:r>
              <a:rPr lang="en-US" sz="3200" dirty="0">
                <a:solidFill>
                  <a:schemeClr val="tx2"/>
                </a:solidFill>
              </a:rPr>
              <a:t> and it </a:t>
            </a:r>
            <a:r>
              <a:rPr lang="en-US" sz="3200" i="1" dirty="0">
                <a:solidFill>
                  <a:srgbClr val="00B050"/>
                </a:solidFill>
              </a:rPr>
              <a:t>points to </a:t>
            </a:r>
            <a:r>
              <a:rPr lang="en-US" sz="3200" dirty="0">
                <a:solidFill>
                  <a:srgbClr val="FF0000"/>
                </a:solidFill>
              </a:rPr>
              <a:t>x</a:t>
            </a:r>
          </a:p>
          <a:p>
            <a:r>
              <a:rPr lang="en-US" sz="3200" dirty="0">
                <a:solidFill>
                  <a:schemeClr val="tx2"/>
                </a:solidFill>
              </a:rPr>
              <a:t>Finally, </a:t>
            </a:r>
            <a:r>
              <a:rPr lang="en-US" sz="3200" dirty="0">
                <a:solidFill>
                  <a:schemeClr val="accent2"/>
                </a:solidFill>
              </a:rPr>
              <a:t>!p</a:t>
            </a:r>
            <a:r>
              <a:rPr lang="en-US" sz="3200" dirty="0">
                <a:solidFill>
                  <a:schemeClr val="tx2"/>
                </a:solidFill>
              </a:rPr>
              <a:t> refers to the value of </a:t>
            </a:r>
            <a:r>
              <a:rPr lang="en-US" sz="3200" dirty="0">
                <a:solidFill>
                  <a:schemeClr val="accent2"/>
                </a:solidFill>
              </a:rPr>
              <a:t>x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77DEBD-DC45-D5BF-B41C-1067B291C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Harmony interlude: </a:t>
            </a:r>
            <a:r>
              <a:rPr lang="en-US" i="1" dirty="0"/>
              <a:t>pointers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191C-C48F-FB3C-1187-89FE0BB70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5" name="Bevel 4">
            <a:extLst>
              <a:ext uri="{FF2B5EF4-FFF2-40B4-BE49-F238E27FC236}">
                <a16:creationId xmlns:a16="http://schemas.microsoft.com/office/drawing/2014/main" id="{6F6F762E-21F9-BB5F-F7A6-C80A2C872559}"/>
              </a:ext>
            </a:extLst>
          </p:cNvPr>
          <p:cNvSpPr/>
          <p:nvPr/>
        </p:nvSpPr>
        <p:spPr>
          <a:xfrm>
            <a:off x="707647" y="3410699"/>
            <a:ext cx="7728705" cy="3144981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Where?</a:t>
            </a:r>
          </a:p>
          <a:p>
            <a:pPr algn="ctr"/>
            <a:r>
              <a:rPr lang="en-US" sz="6000" dirty="0">
                <a:solidFill>
                  <a:srgbClr val="FFFF00"/>
                </a:solidFill>
              </a:rPr>
              <a:t>There!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98599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ED13D-EC3F-19A3-8B34-3AA3053D1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D2C2AD-1AC9-9EED-C34A-78FD11E2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Specifying a 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287E4-A4A9-7688-4BFD-140F30113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3A899F-EAAA-2364-4A2F-3C66B014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52" y="1385568"/>
            <a:ext cx="4874986" cy="425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67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53464-1E05-0AC2-53C7-61681D1C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5F4F94-9923-702F-EFAE-840896110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non-atomicity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7B429-A14F-CC15-096B-F7CC8B1810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86AF3-FF35-DBB6-B7F3-BBCEF96E71C6}"/>
              </a:ext>
            </a:extLst>
          </p:cNvPr>
          <p:cNvSpPr txBox="1"/>
          <p:nvPr/>
        </p:nvSpPr>
        <p:spPr>
          <a:xfrm>
            <a:off x="1640964" y="1043750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sequential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6D6DC-A23C-45AB-FA9B-D2E0333900EC}"/>
              </a:ext>
            </a:extLst>
          </p:cNvPr>
          <p:cNvSpPr txBox="1"/>
          <p:nvPr/>
        </p:nvSpPr>
        <p:spPr>
          <a:xfrm>
            <a:off x="5866268" y="1043750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concurrent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7CF2B0-7CC1-EE0D-C095-E69BA448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" y="1505415"/>
            <a:ext cx="8636620" cy="24279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E5D304-E6A0-6895-CEF2-6CFE5B7A46AA}"/>
              </a:ext>
            </a:extLst>
          </p:cNvPr>
          <p:cNvSpPr txBox="1"/>
          <p:nvPr/>
        </p:nvSpPr>
        <p:spPr>
          <a:xfrm>
            <a:off x="1777728" y="4417420"/>
            <a:ext cx="5862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What will happen if you run each?</a:t>
            </a:r>
          </a:p>
        </p:txBody>
      </p:sp>
    </p:spTree>
    <p:extLst>
      <p:ext uri="{BB962C8B-B14F-4D97-AF65-F5344CB8AC3E}">
        <p14:creationId xmlns:p14="http://schemas.microsoft.com/office/powerpoint/2010/main" val="25656511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BDE8B-D7F3-203C-F1D4-9FC99545A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4D6630-001C-0C33-0ACD-8819E09E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Specifying a 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7827B-BD54-BA51-8191-FF4CAA86C1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67334B-D665-F5DC-C2C5-97BF0FBB9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52" y="1385568"/>
            <a:ext cx="4874986" cy="4257767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61549A6E-284A-78EA-A479-FA77C484623D}"/>
              </a:ext>
            </a:extLst>
          </p:cNvPr>
          <p:cNvSpPr/>
          <p:nvPr/>
        </p:nvSpPr>
        <p:spPr>
          <a:xfrm>
            <a:off x="5438764" y="1467861"/>
            <a:ext cx="3055584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returns initial value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29AAFF84-AF22-960D-0A39-DC57664AF403}"/>
              </a:ext>
            </a:extLst>
          </p:cNvPr>
          <p:cNvSpPr/>
          <p:nvPr/>
        </p:nvSpPr>
        <p:spPr>
          <a:xfrm>
            <a:off x="4411457" y="2519418"/>
            <a:ext cx="4347937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acquires lock atomically once available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CB5E8FE0-1759-5422-B7A7-E062D841C685}"/>
              </a:ext>
            </a:extLst>
          </p:cNvPr>
          <p:cNvSpPr/>
          <p:nvPr/>
        </p:nvSpPr>
        <p:spPr>
          <a:xfrm>
            <a:off x="4411457" y="4069012"/>
            <a:ext cx="4347937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releases lock atomically</a:t>
            </a:r>
          </a:p>
        </p:txBody>
      </p:sp>
    </p:spTree>
    <p:extLst>
      <p:ext uri="{BB962C8B-B14F-4D97-AF65-F5344CB8AC3E}">
        <p14:creationId xmlns:p14="http://schemas.microsoft.com/office/powerpoint/2010/main" val="28312625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2029B-EF2C-9B65-73AE-5F416C76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EBD241-AAC3-DB09-A3EA-43542D573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Section using a </a:t>
            </a:r>
            <a:r>
              <a:rPr lang="en-US" i="1" dirty="0"/>
              <a:t>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520D3-98F5-5D2D-2D12-A491F45CF6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58CBE-2123-37AC-FF12-47C7F5098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181100"/>
            <a:ext cx="56261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885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44688-9058-1281-DD9C-1E9E046BE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42AC72-FDFE-B65D-9CE5-CD351A2A9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Section using a </a:t>
            </a:r>
            <a:r>
              <a:rPr lang="en-US" i="1" dirty="0"/>
              <a:t>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80CDE-7E77-2479-0539-7AB9A73540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7A9A3-1073-9696-3DD7-5F5C3E18F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181100"/>
            <a:ext cx="5626100" cy="4495800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AB66B709-F367-120D-92BE-D478A0833532}"/>
              </a:ext>
            </a:extLst>
          </p:cNvPr>
          <p:cNvSpPr/>
          <p:nvPr/>
        </p:nvSpPr>
        <p:spPr>
          <a:xfrm rot="413042">
            <a:off x="4059414" y="1692586"/>
            <a:ext cx="3055584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Contains Lock spec</a:t>
            </a:r>
          </a:p>
        </p:txBody>
      </p:sp>
    </p:spTree>
    <p:extLst>
      <p:ext uri="{BB962C8B-B14F-4D97-AF65-F5344CB8AC3E}">
        <p14:creationId xmlns:p14="http://schemas.microsoft.com/office/powerpoint/2010/main" val="1515206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EF97E-3E3C-26A4-6B94-8319CE8FE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2B690F2-DD0F-D8AB-72E3-8FB75AD0BF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990600"/>
                <a:ext cx="8368990" cy="5741984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We say that a lock is </a:t>
                </a:r>
                <a:r>
                  <a:rPr lang="en-US" sz="3200" i="1" dirty="0">
                    <a:solidFill>
                      <a:schemeClr val="accent4"/>
                    </a:solidFill>
                  </a:rPr>
                  <a:t>held</a:t>
                </a:r>
                <a:r>
                  <a:rPr lang="en-US" sz="3200" dirty="0"/>
                  <a:t> or </a:t>
                </a:r>
                <a:r>
                  <a:rPr lang="en-US" sz="3200" i="1" dirty="0">
                    <a:solidFill>
                      <a:schemeClr val="accent4"/>
                    </a:solidFill>
                  </a:rPr>
                  <a:t>owned</a:t>
                </a:r>
                <a:r>
                  <a:rPr lang="en-US" sz="3200" dirty="0"/>
                  <a:t> by a thread</a:t>
                </a:r>
              </a:p>
              <a:p>
                <a:pPr lvl="1"/>
                <a:r>
                  <a:rPr lang="en-US" sz="2867" dirty="0"/>
                  <a:t>implicit “ghost” state (not an actual variable)</a:t>
                </a:r>
              </a:p>
              <a:p>
                <a:pPr lvl="1"/>
                <a:r>
                  <a:rPr lang="en-US" sz="2867" dirty="0"/>
                  <a:t>nonetheless can be used for reasoning</a:t>
                </a:r>
              </a:p>
              <a:p>
                <a:pPr marL="228600" lvl="1" indent="0">
                  <a:buNone/>
                </a:pPr>
                <a:endParaRPr lang="en-US" sz="2867" dirty="0"/>
              </a:p>
              <a:p>
                <a:r>
                  <a:rPr lang="en-US" sz="3600" dirty="0"/>
                  <a:t>Two important invariants: </a:t>
                </a:r>
              </a:p>
              <a:p>
                <a:pPr marL="742950" lvl="1" indent="-514350">
                  <a:buFont typeface="+mj-lt"/>
                  <a:buAutoNum type="arabicPeriod"/>
                </a:pP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3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@</m:t>
                    </m:r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𝐶𝑟𝑖𝑡𝑖𝑐𝑎𝑙𝑆𝑒𝑐𝑡𝑖𝑜𝑛</m:t>
                    </m:r>
                    <m:r>
                      <a:rPr lang="en-US" sz="3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holds the lock</a:t>
                </a:r>
              </a:p>
              <a:p>
                <a:pPr marL="742950" lvl="1" indent="-514350">
                  <a:buFont typeface="+mj-lt"/>
                  <a:buAutoNum type="arabicPeriod"/>
                </a:pPr>
                <a:r>
                  <a:rPr lang="en-US" sz="3200" dirty="0">
                    <a:solidFill>
                      <a:srgbClr val="FF0000"/>
                    </a:solidFill>
                  </a:rPr>
                  <a:t>at most one thread can hold the lock</a:t>
                </a:r>
              </a:p>
              <a:p>
                <a:pPr marL="0" indent="0">
                  <a:buNone/>
                </a:pPr>
                <a:r>
                  <a:rPr lang="en-US" sz="3533" dirty="0">
                    <a:solidFill>
                      <a:srgbClr val="00B050"/>
                    </a:solidFill>
                  </a:rPr>
                  <a:t>Together guarantee mutual exclusion</a:t>
                </a:r>
              </a:p>
              <a:p>
                <a:pPr marL="742950" lvl="1" indent="-514350">
                  <a:buFont typeface="+mj-lt"/>
                  <a:buAutoNum type="arabicPeriod"/>
                </a:pPr>
                <a:endParaRPr lang="en-US" sz="32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3200" i="1" dirty="0">
                    <a:solidFill>
                      <a:srgbClr val="0432FF"/>
                    </a:solidFill>
                  </a:rPr>
                  <a:t>Many (most?) systems do not keep track of who holds a particular lock, if anybody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2B690F2-DD0F-D8AB-72E3-8FB75AD0BF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90600"/>
                <a:ext cx="8368990" cy="5741984"/>
              </a:xfrm>
              <a:blipFill>
                <a:blip r:embed="rId2"/>
                <a:stretch>
                  <a:fillRect l="-2276" t="-1327" r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FACB6BD-081A-7AFB-EE2B-531E55B2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“Ghost”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FAB8E-8DE8-DA7F-74E1-119A3E836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497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02C73-D3B6-C6BD-FB0E-6C614BE98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Implementing a lock</a:t>
            </a:r>
          </a:p>
        </p:txBody>
      </p:sp>
    </p:spTree>
    <p:extLst>
      <p:ext uri="{BB962C8B-B14F-4D97-AF65-F5344CB8AC3E}">
        <p14:creationId xmlns:p14="http://schemas.microsoft.com/office/powerpoint/2010/main" val="25937527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C5D1EA-9FB6-D4D3-8F50-846FF2C9A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saw that it is hard and inefficient to implement a lock with just LOAD and STORE instructions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B52AFE-E04E-12F5-EEE5-4F8E8C8A2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a 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14019-CAC3-A6F2-F5F3-E9C03C5F29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022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A8436-423E-65B1-D943-69F5E0322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0B4C9F-311F-4D77-4A0F-F828B9085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33054"/>
            <a:ext cx="8686800" cy="54995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Machine instructions that do </a:t>
            </a:r>
            <a:r>
              <a:rPr lang="en-US" sz="3600" dirty="0">
                <a:solidFill>
                  <a:schemeClr val="accent2"/>
                </a:solidFill>
              </a:rPr>
              <a:t>multiple</a:t>
            </a:r>
            <a:r>
              <a:rPr lang="en-US" sz="3600" dirty="0">
                <a:solidFill>
                  <a:srgbClr val="00B050"/>
                </a:solidFill>
              </a:rPr>
              <a:t> shared memory accesses </a:t>
            </a:r>
            <a:r>
              <a:rPr lang="en-US" sz="3600" dirty="0">
                <a:solidFill>
                  <a:schemeClr val="accent2"/>
                </a:solidFill>
              </a:rPr>
              <a:t>atomically</a:t>
            </a:r>
          </a:p>
          <a:p>
            <a:endParaRPr lang="en-US" sz="3600" dirty="0"/>
          </a:p>
          <a:p>
            <a:r>
              <a:rPr lang="en-US" sz="3600" dirty="0"/>
              <a:t>e.g., </a:t>
            </a:r>
            <a:r>
              <a:rPr lang="en-US" sz="3600" dirty="0" err="1">
                <a:solidFill>
                  <a:schemeClr val="accent2"/>
                </a:solidFill>
              </a:rPr>
              <a:t>test_and_set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i="1" dirty="0">
                <a:solidFill>
                  <a:schemeClr val="accent2"/>
                </a:solidFill>
              </a:rPr>
              <a:t>s</a:t>
            </a:r>
          </a:p>
          <a:p>
            <a:pPr lvl="1"/>
            <a:r>
              <a:rPr lang="en-US" sz="3200" dirty="0"/>
              <a:t>sets </a:t>
            </a:r>
            <a:r>
              <a:rPr lang="en-US" sz="3200" i="1" dirty="0">
                <a:solidFill>
                  <a:schemeClr val="accent2"/>
                </a:solidFill>
              </a:rPr>
              <a:t>s </a:t>
            </a:r>
            <a:r>
              <a:rPr lang="en-US" sz="3200" dirty="0"/>
              <a:t>to </a:t>
            </a:r>
            <a:r>
              <a:rPr lang="en-US" sz="3200" dirty="0">
                <a:solidFill>
                  <a:schemeClr val="accent2"/>
                </a:solidFill>
              </a:rPr>
              <a:t>True</a:t>
            </a:r>
          </a:p>
          <a:p>
            <a:pPr lvl="1"/>
            <a:r>
              <a:rPr lang="en-US" sz="3200" dirty="0">
                <a:solidFill>
                  <a:schemeClr val="tx2"/>
                </a:solidFill>
              </a:rPr>
              <a:t>returns old value of </a:t>
            </a:r>
            <a:r>
              <a:rPr lang="en-US" sz="3200" i="1" dirty="0">
                <a:solidFill>
                  <a:schemeClr val="accent2"/>
                </a:solidFill>
              </a:rPr>
              <a:t>s</a:t>
            </a:r>
          </a:p>
          <a:p>
            <a:r>
              <a:rPr lang="en-US" sz="3533" dirty="0">
                <a:solidFill>
                  <a:schemeClr val="tx2"/>
                </a:solidFill>
              </a:rPr>
              <a:t>i.e., does the following:</a:t>
            </a:r>
          </a:p>
          <a:p>
            <a:pPr lvl="2"/>
            <a:r>
              <a:rPr lang="en-US" sz="2800" dirty="0">
                <a:solidFill>
                  <a:schemeClr val="tx2"/>
                </a:solidFill>
              </a:rPr>
              <a:t>LOAD r0, </a:t>
            </a:r>
            <a:r>
              <a:rPr lang="en-US" sz="2800" i="1" dirty="0">
                <a:solidFill>
                  <a:schemeClr val="tx2"/>
                </a:solidFill>
              </a:rPr>
              <a:t>s		</a:t>
            </a:r>
            <a:r>
              <a:rPr lang="en-US" sz="2800" dirty="0">
                <a:solidFill>
                  <a:schemeClr val="tx2"/>
                </a:solidFill>
              </a:rPr>
              <a:t># load variable</a:t>
            </a:r>
            <a:r>
              <a:rPr lang="en-US" sz="2800" i="1" dirty="0">
                <a:solidFill>
                  <a:schemeClr val="tx2"/>
                </a:solidFill>
              </a:rPr>
              <a:t> s </a:t>
            </a:r>
            <a:r>
              <a:rPr lang="en-US" sz="2800" dirty="0">
                <a:solidFill>
                  <a:schemeClr val="tx2"/>
                </a:solidFill>
              </a:rPr>
              <a:t>into register</a:t>
            </a:r>
            <a:r>
              <a:rPr lang="en-US" sz="2800" i="1" dirty="0">
                <a:solidFill>
                  <a:schemeClr val="tx2"/>
                </a:solidFill>
              </a:rPr>
              <a:t> r0</a:t>
            </a:r>
          </a:p>
          <a:p>
            <a:pPr lvl="2"/>
            <a:r>
              <a:rPr lang="en-US" sz="2800" dirty="0">
                <a:solidFill>
                  <a:schemeClr val="tx2"/>
                </a:solidFill>
              </a:rPr>
              <a:t>STORE </a:t>
            </a:r>
            <a:r>
              <a:rPr lang="en-US" sz="2800" i="1" dirty="0">
                <a:solidFill>
                  <a:schemeClr val="tx2"/>
                </a:solidFill>
              </a:rPr>
              <a:t>s</a:t>
            </a:r>
            <a:r>
              <a:rPr lang="en-US" sz="2800" dirty="0">
                <a:solidFill>
                  <a:schemeClr val="tx2"/>
                </a:solidFill>
              </a:rPr>
              <a:t>, 1		# store TRUE in variable </a:t>
            </a:r>
            <a:r>
              <a:rPr lang="en-US" sz="2800" i="1" dirty="0">
                <a:solidFill>
                  <a:schemeClr val="tx2"/>
                </a:solidFill>
              </a:rPr>
              <a:t>s</a:t>
            </a:r>
            <a:endParaRPr lang="en-US" sz="3600" dirty="0"/>
          </a:p>
          <a:p>
            <a:r>
              <a:rPr lang="en-US" sz="3600" dirty="0">
                <a:solidFill>
                  <a:srgbClr val="00B050"/>
                </a:solidFill>
              </a:rPr>
              <a:t>Entire operation is </a:t>
            </a:r>
            <a:r>
              <a:rPr lang="en-US" sz="3600" i="1" dirty="0">
                <a:solidFill>
                  <a:srgbClr val="00B050"/>
                </a:solidFill>
              </a:rPr>
              <a:t>atomic</a:t>
            </a:r>
          </a:p>
          <a:p>
            <a:pPr lvl="1"/>
            <a:r>
              <a:rPr lang="en-US" sz="3200" dirty="0"/>
              <a:t>other machine instructions cannot interleave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6BE33E-F70E-32E3-4652-4B9C4E44F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Enter </a:t>
            </a:r>
            <a:r>
              <a:rPr lang="en-US" i="1" dirty="0"/>
              <a:t>Interlock Instructions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1EF79-927D-49D9-B9BA-338BE86A1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36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900E9-89DE-1F41-A9F5-5F43DEA5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Lock implementation (“spinlock”)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1FDC3-D338-3645-BC79-9B1BC63DCA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C4BF0-59ED-13D7-14FA-0DC54C8C4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6" y="1141117"/>
            <a:ext cx="4897790" cy="519436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BD65909-9C72-19CF-4757-AB3F1D529F3A}"/>
              </a:ext>
            </a:extLst>
          </p:cNvPr>
          <p:cNvSpPr/>
          <p:nvPr/>
        </p:nvSpPr>
        <p:spPr>
          <a:xfrm>
            <a:off x="5391276" y="1237611"/>
            <a:ext cx="175439" cy="122529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B4F38-5525-2B59-ADB1-E91A1A7EBAFC}"/>
              </a:ext>
            </a:extLst>
          </p:cNvPr>
          <p:cNvSpPr txBox="1"/>
          <p:nvPr/>
        </p:nvSpPr>
        <p:spPr>
          <a:xfrm>
            <a:off x="5630789" y="1434757"/>
            <a:ext cx="3421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specification</a:t>
            </a:r>
            <a:r>
              <a:rPr lang="en-US" dirty="0">
                <a:solidFill>
                  <a:srgbClr val="00B050"/>
                </a:solidFill>
              </a:rPr>
              <a:t> of the CPU’s</a:t>
            </a:r>
          </a:p>
          <a:p>
            <a:r>
              <a:rPr lang="en-US" dirty="0" err="1">
                <a:solidFill>
                  <a:schemeClr val="accent2"/>
                </a:solidFill>
              </a:rPr>
              <a:t>test_and_set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functionality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4EA190B-FD70-2233-78BB-660E9862F1BB}"/>
              </a:ext>
            </a:extLst>
          </p:cNvPr>
          <p:cNvSpPr/>
          <p:nvPr/>
        </p:nvSpPr>
        <p:spPr>
          <a:xfrm>
            <a:off x="5391276" y="2654582"/>
            <a:ext cx="175439" cy="68891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FBFCA-6BFB-6E74-6BBF-DA6B810BF7D5}"/>
              </a:ext>
            </a:extLst>
          </p:cNvPr>
          <p:cNvSpPr txBox="1"/>
          <p:nvPr/>
        </p:nvSpPr>
        <p:spPr>
          <a:xfrm>
            <a:off x="5630789" y="2512496"/>
            <a:ext cx="3421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specification</a:t>
            </a:r>
            <a:r>
              <a:rPr lang="en-US" dirty="0">
                <a:solidFill>
                  <a:srgbClr val="00B050"/>
                </a:solidFill>
              </a:rPr>
              <a:t> of the CPU’s</a:t>
            </a:r>
          </a:p>
          <a:p>
            <a:r>
              <a:rPr lang="en-US" dirty="0">
                <a:solidFill>
                  <a:schemeClr val="accent2"/>
                </a:solidFill>
              </a:rPr>
              <a:t>atomic store </a:t>
            </a:r>
            <a:r>
              <a:rPr lang="en-US" dirty="0">
                <a:solidFill>
                  <a:srgbClr val="00B050"/>
                </a:solidFill>
              </a:rPr>
              <a:t>functionality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2A2A3F4-8085-F5CC-3CD2-770AB3D0CA56}"/>
              </a:ext>
            </a:extLst>
          </p:cNvPr>
          <p:cNvSpPr/>
          <p:nvPr/>
        </p:nvSpPr>
        <p:spPr>
          <a:xfrm>
            <a:off x="5391276" y="3548042"/>
            <a:ext cx="175439" cy="27874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68373-1ABB-CC4A-F70F-0FEB5A3CDD66}"/>
              </a:ext>
            </a:extLst>
          </p:cNvPr>
          <p:cNvSpPr txBox="1"/>
          <p:nvPr/>
        </p:nvSpPr>
        <p:spPr>
          <a:xfrm>
            <a:off x="5630789" y="4710931"/>
            <a:ext cx="271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lock </a:t>
            </a:r>
            <a:r>
              <a:rPr lang="en-US" i="1" dirty="0">
                <a:solidFill>
                  <a:srgbClr val="FF0000"/>
                </a:solidFill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6408487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DFDCF0-C648-F443-916E-9E390B5B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vs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0CA28-1F67-2E40-BB1F-8AFF2F03C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9B7246-0249-2747-82E1-B0B14897D46D}"/>
              </a:ext>
            </a:extLst>
          </p:cNvPr>
          <p:cNvSpPr txBox="1"/>
          <p:nvPr/>
        </p:nvSpPr>
        <p:spPr>
          <a:xfrm>
            <a:off x="509155" y="5538355"/>
            <a:ext cx="6290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Specification</a:t>
            </a:r>
            <a:r>
              <a:rPr lang="en-US" dirty="0">
                <a:solidFill>
                  <a:schemeClr val="tx2"/>
                </a:solidFill>
              </a:rPr>
              <a:t>: describes </a:t>
            </a:r>
            <a:r>
              <a:rPr lang="en-US" i="1" dirty="0">
                <a:solidFill>
                  <a:schemeClr val="tx2"/>
                </a:solidFill>
              </a:rPr>
              <a:t>what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</a:rPr>
              <a:t>an abstraction does</a:t>
            </a:r>
          </a:p>
          <a:p>
            <a:r>
              <a:rPr lang="en-US" dirty="0">
                <a:solidFill>
                  <a:schemeClr val="accent2"/>
                </a:solidFill>
              </a:rPr>
              <a:t>Implementation</a:t>
            </a:r>
            <a:r>
              <a:rPr lang="en-US" dirty="0">
                <a:solidFill>
                  <a:schemeClr val="tx2"/>
                </a:solidFill>
              </a:rPr>
              <a:t>: describes </a:t>
            </a:r>
            <a:r>
              <a:rPr lang="en-US" i="1" dirty="0">
                <a:solidFill>
                  <a:schemeClr val="tx2"/>
                </a:solidFill>
              </a:rPr>
              <a:t>how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1B583-A221-1CEA-0CBD-62A04C177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7" y="1181737"/>
            <a:ext cx="3084730" cy="2694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F550E-9AB9-37E6-04D1-42B1EFD9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617" y="1181737"/>
            <a:ext cx="3927647" cy="41654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CCE119-468D-91B8-80A0-BBB9B2A5763A}"/>
              </a:ext>
            </a:extLst>
          </p:cNvPr>
          <p:cNvCxnSpPr/>
          <p:nvPr/>
        </p:nvCxnSpPr>
        <p:spPr>
          <a:xfrm>
            <a:off x="314107" y="5954070"/>
            <a:ext cx="6603224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62853192-9A29-38D9-AC59-BAB831FA2143}"/>
              </a:ext>
            </a:extLst>
          </p:cNvPr>
          <p:cNvSpPr/>
          <p:nvPr/>
        </p:nvSpPr>
        <p:spPr>
          <a:xfrm>
            <a:off x="7050880" y="5711537"/>
            <a:ext cx="109342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fine line</a:t>
            </a:r>
          </a:p>
        </p:txBody>
      </p:sp>
    </p:spTree>
    <p:extLst>
      <p:ext uri="{BB962C8B-B14F-4D97-AF65-F5344CB8AC3E}">
        <p14:creationId xmlns:p14="http://schemas.microsoft.com/office/powerpoint/2010/main" val="14595352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328124-F640-F746-88A5-7B74B47B4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Spinlocks work well when threads on different cores need to synchronize</a:t>
            </a:r>
          </a:p>
          <a:p>
            <a:r>
              <a:rPr lang="en-US" dirty="0"/>
              <a:t>But how about when it involves two threads time-shared on the same core: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there is no pre-emption?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there is pre-emption?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572970-E496-6D42-8A69-56760A88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Spinlocks and Time Sharing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4DE24-7C84-6145-B224-DCAAC17BB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74080"/>
      </p:ext>
    </p:extLst>
  </p:cSld>
  <p:clrMapOvr>
    <a:masterClrMapping/>
  </p:clrMapOvr>
</p:sld>
</file>

<file path=ppt/theme/theme1.xml><?xml version="1.0" encoding="utf-8"?>
<a:theme xmlns:a="http://schemas.openxmlformats.org/drawingml/2006/main" name="BracySlidesCIS">
  <a:themeElements>
    <a:clrScheme name="Custom 6">
      <a:dk1>
        <a:srgbClr val="FFFFFF"/>
      </a:dk1>
      <a:lt1>
        <a:srgbClr val="FFFFFF"/>
      </a:lt1>
      <a:dk2>
        <a:srgbClr val="424242"/>
      </a:dk2>
      <a:lt2>
        <a:srgbClr val="D8D8D8"/>
      </a:lt2>
      <a:accent1>
        <a:srgbClr val="0070C0"/>
      </a:accent1>
      <a:accent2>
        <a:srgbClr val="FF0000"/>
      </a:accent2>
      <a:accent3>
        <a:srgbClr val="7030A0"/>
      </a:accent3>
      <a:accent4>
        <a:srgbClr val="53A016"/>
      </a:accent4>
      <a:accent5>
        <a:srgbClr val="00B0F0"/>
      </a:accent5>
      <a:accent6>
        <a:srgbClr val="FFC000"/>
      </a:accent6>
      <a:hlink>
        <a:srgbClr val="6565FF"/>
      </a:hlink>
      <a:folHlink>
        <a:srgbClr val="A2A2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racySlidesCIS" id="{C9D4B55A-9B37-6B45-9825-11E3E10EB10E}" vid="{CE48D479-3D6D-0B4C-9E78-7104A5B861F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BracySlidesCIS</Template>
  <TotalTime>49145</TotalTime>
  <Words>9788</Words>
  <Application>Microsoft Macintosh PowerPoint</Application>
  <PresentationFormat>On-screen Show (4:3)</PresentationFormat>
  <Paragraphs>2053</Paragraphs>
  <Slides>291</Slides>
  <Notes>18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291</vt:i4>
      </vt:variant>
    </vt:vector>
  </HeadingPairs>
  <TitlesOfParts>
    <vt:vector size="302" baseType="lpstr">
      <vt:lpstr>-apple-system</vt:lpstr>
      <vt:lpstr>Arial</vt:lpstr>
      <vt:lpstr>Cambria Math</vt:lpstr>
      <vt:lpstr>Courier New</vt:lpstr>
      <vt:lpstr>Lucida Grande</vt:lpstr>
      <vt:lpstr>Source Sans Pro</vt:lpstr>
      <vt:lpstr>Source Sans Pro Light</vt:lpstr>
      <vt:lpstr>system-ui</vt:lpstr>
      <vt:lpstr>Times New Roman</vt:lpstr>
      <vt:lpstr>Wingdings</vt:lpstr>
      <vt:lpstr>BracySlidesCIS</vt:lpstr>
      <vt:lpstr>Concurrent Programming with Harmony</vt:lpstr>
      <vt:lpstr>Concurrency Lectures Outline</vt:lpstr>
      <vt:lpstr>Concurrency Lectures Outline</vt:lpstr>
      <vt:lpstr>The problems</vt:lpstr>
      <vt:lpstr>Concurrent Programming is Hard</vt:lpstr>
      <vt:lpstr>Harmony</vt:lpstr>
      <vt:lpstr>The problem with non-determinism</vt:lpstr>
      <vt:lpstr>The problem with non-determinism</vt:lpstr>
      <vt:lpstr>The problem with non-atomicity</vt:lpstr>
      <vt:lpstr>The problem with non-atomicity</vt:lpstr>
      <vt:lpstr>Race Conditions</vt:lpstr>
      <vt:lpstr>Race Conditions are Hard to Debug</vt:lpstr>
      <vt:lpstr>State Space and Model Checking</vt:lpstr>
      <vt:lpstr>Harmony Machine Code</vt:lpstr>
      <vt:lpstr>Harmony Virtual Machine State</vt:lpstr>
      <vt:lpstr>State space</vt:lpstr>
      <vt:lpstr>State space</vt:lpstr>
      <vt:lpstr>State space</vt:lpstr>
      <vt:lpstr>State space</vt:lpstr>
      <vt:lpstr>State space</vt:lpstr>
      <vt:lpstr>State space</vt:lpstr>
      <vt:lpstr>State space</vt:lpstr>
      <vt:lpstr>Harmony</vt:lpstr>
      <vt:lpstr>Harmony != Python</vt:lpstr>
      <vt:lpstr>I/O in Harmony?</vt:lpstr>
      <vt:lpstr>I/O in Harmony?</vt:lpstr>
      <vt:lpstr>Non-determinism in Harmony</vt:lpstr>
      <vt:lpstr>Limitation: models must be finite!</vt:lpstr>
      <vt:lpstr>Limitation: models must be finite!</vt:lpstr>
      <vt:lpstr>Critical Sections</vt:lpstr>
      <vt:lpstr>Back to our problem…</vt:lpstr>
      <vt:lpstr>Back to our problem…</vt:lpstr>
      <vt:lpstr>Back to our problem…</vt:lpstr>
      <vt:lpstr>Mutual Exclusion and Progress</vt:lpstr>
      <vt:lpstr>Specifying Critical Sections in Harmony</vt:lpstr>
      <vt:lpstr>Specifying Critical Sections in Harmony</vt:lpstr>
      <vt:lpstr>Specifying Critical Sections in Harmony</vt:lpstr>
      <vt:lpstr>Specifying Critical Sections in Harmony</vt:lpstr>
      <vt:lpstr>Specifying Critical Sections in Harmony</vt:lpstr>
      <vt:lpstr>Specifying Critical Sections in Harmony</vt:lpstr>
      <vt:lpstr>Specifying Critical Sections in Harmony</vt:lpstr>
      <vt:lpstr>Specifying Critical Sections in Harmony</vt:lpstr>
      <vt:lpstr>Building a lock is hard</vt:lpstr>
      <vt:lpstr>Specification vs implementation</vt:lpstr>
      <vt:lpstr>First attempt: a naïve lock</vt:lpstr>
      <vt:lpstr>First attempt: a naïve lock</vt:lpstr>
      <vt:lpstr>First attempt: a naïve lock</vt:lpstr>
      <vt:lpstr>Second attempt: flags</vt:lpstr>
      <vt:lpstr>Second attempt: flags</vt:lpstr>
      <vt:lpstr>Second attempt: flags</vt:lpstr>
      <vt:lpstr>Second attempt: flags</vt:lpstr>
      <vt:lpstr>Third attempt: turn variable</vt:lpstr>
      <vt:lpstr>Third attempt: turn variable</vt:lpstr>
      <vt:lpstr>Third attempt: turn variable</vt:lpstr>
      <vt:lpstr>Third attempt: turn variable</vt:lpstr>
      <vt:lpstr>Peterson’s Algorithm: flags &amp; turn</vt:lpstr>
      <vt:lpstr>Peterson’s Algorithm: flags &amp; turn</vt:lpstr>
      <vt:lpstr>Peterson’s Algorithm: flags &amp; turn</vt:lpstr>
      <vt:lpstr>Peterson’s Algorithm: flags &amp; turn</vt:lpstr>
      <vt:lpstr>Peterson’s Algorithm: flags &amp; turn</vt:lpstr>
      <vt:lpstr>Peterson’s Algorithm: flags &amp; turn</vt:lpstr>
      <vt:lpstr>Peterson’s Algorithm: flags &amp; turn</vt:lpstr>
      <vt:lpstr>Proving a concurrent program correct</vt:lpstr>
      <vt:lpstr>PowerPoint Presentation</vt:lpstr>
      <vt:lpstr>What and how?</vt:lpstr>
      <vt:lpstr>What is an invariant?</vt:lpstr>
      <vt:lpstr>Invariant Property</vt:lpstr>
      <vt:lpstr>Invariant Property</vt:lpstr>
      <vt:lpstr>Invariant Property</vt:lpstr>
      <vt:lpstr>How to prove an invariant?</vt:lpstr>
      <vt:lpstr>Proof by induction</vt:lpstr>
      <vt:lpstr>Proof by induction in our case</vt:lpstr>
      <vt:lpstr>Example</vt:lpstr>
      <vt:lpstr>Data Races</vt:lpstr>
      <vt:lpstr>Peterson’s Reconsidered</vt:lpstr>
      <vt:lpstr>For example</vt:lpstr>
      <vt:lpstr>For example</vt:lpstr>
      <vt:lpstr>Other examples</vt:lpstr>
      <vt:lpstr>Example modeled in Harmony</vt:lpstr>
      <vt:lpstr>Example modeled in Harmony</vt:lpstr>
      <vt:lpstr>Concurrent memory access</vt:lpstr>
      <vt:lpstr>Data Race</vt:lpstr>
      <vt:lpstr>Harmony “sequential” statement</vt:lpstr>
      <vt:lpstr>Sequential consistency</vt:lpstr>
      <vt:lpstr>Peterson’s Reconsidered Again</vt:lpstr>
      <vt:lpstr>Specifying a lock</vt:lpstr>
      <vt:lpstr>Back to basics: specifying a lock</vt:lpstr>
      <vt:lpstr>Harmony interlude: pointers</vt:lpstr>
      <vt:lpstr>Specifying a lock</vt:lpstr>
      <vt:lpstr>Specifying a lock</vt:lpstr>
      <vt:lpstr>Critical Section using a lock</vt:lpstr>
      <vt:lpstr>Critical Section using a lock</vt:lpstr>
      <vt:lpstr>“Ghost” state</vt:lpstr>
      <vt:lpstr>Implementing a lock</vt:lpstr>
      <vt:lpstr>Implementing a lock</vt:lpstr>
      <vt:lpstr>Enter Interlock Instructions</vt:lpstr>
      <vt:lpstr>Lock implementation (“spinlock”)</vt:lpstr>
      <vt:lpstr>Specification vs Implementation</vt:lpstr>
      <vt:lpstr>Spinlocks and Time Sharing</vt:lpstr>
      <vt:lpstr>Spinlocks and Time Sharing</vt:lpstr>
      <vt:lpstr>Spinlocks and Time Sharing</vt:lpstr>
      <vt:lpstr>Context switching in Harmony</vt:lpstr>
      <vt:lpstr>Locks using stop and go</vt:lpstr>
      <vt:lpstr>Locks using stop and go</vt:lpstr>
      <vt:lpstr>Locks using stop and go</vt:lpstr>
      <vt:lpstr>Choosing modules in Harmony</vt:lpstr>
      <vt:lpstr>Atomic Section ≠ Critical Section</vt:lpstr>
      <vt:lpstr>Data Race ≠ Race Condition </vt:lpstr>
      <vt:lpstr>Data Race ≠ Race Condition </vt:lpstr>
      <vt:lpstr>Demo Time</vt:lpstr>
      <vt:lpstr>Harmony demo</vt:lpstr>
      <vt:lpstr>Harmony demo</vt:lpstr>
      <vt:lpstr>Harmony demo</vt:lpstr>
      <vt:lpstr>Harmony demo</vt:lpstr>
      <vt:lpstr>Concurrent Data Structure Consistency</vt:lpstr>
      <vt:lpstr>Data Structure consistency</vt:lpstr>
      <vt:lpstr>Consistency using locks</vt:lpstr>
      <vt:lpstr>Consistency using locks</vt:lpstr>
      <vt:lpstr>Building a concurrent queue</vt:lpstr>
      <vt:lpstr>How important are concurrent queues?</vt:lpstr>
      <vt:lpstr>How important are concurrent queues?</vt:lpstr>
      <vt:lpstr>Specifying a concurrent queue</vt:lpstr>
      <vt:lpstr>Specifying a concurrent queue</vt:lpstr>
      <vt:lpstr>Example of using a queue</vt:lpstr>
      <vt:lpstr>Specifying a concurrent queue</vt:lpstr>
      <vt:lpstr>Implementing a concurrent queue</vt:lpstr>
      <vt:lpstr>Queue implementation, v1</vt:lpstr>
      <vt:lpstr>Queue implementation, v1</vt:lpstr>
      <vt:lpstr>Queue implementation, v1</vt:lpstr>
      <vt:lpstr>Queue implementation, v1</vt:lpstr>
      <vt:lpstr>Queue implementation, v1</vt:lpstr>
      <vt:lpstr>Queue implementation, v1</vt:lpstr>
      <vt:lpstr>Queue implementation, v1</vt:lpstr>
      <vt:lpstr>Queue implementation, v1</vt:lpstr>
      <vt:lpstr>Queue implementation, v1</vt:lpstr>
      <vt:lpstr>Queue implementation, v1</vt:lpstr>
      <vt:lpstr>Concurrent queue v2: 2 locks</vt:lpstr>
      <vt:lpstr>Concurrent queue v2: 2 locks</vt:lpstr>
      <vt:lpstr>Concurrent queue v2: 2 locks</vt:lpstr>
      <vt:lpstr>Concurrent queue v2: 2 locks</vt:lpstr>
      <vt:lpstr>Concurrent queue v2: 2 locks</vt:lpstr>
      <vt:lpstr>Fine-Grained Locking</vt:lpstr>
      <vt:lpstr>Global vs. Local Locks</vt:lpstr>
      <vt:lpstr>Sorted Linked List with Lock per Node</vt:lpstr>
      <vt:lpstr>Sorted Linked List with Lock per Node</vt:lpstr>
      <vt:lpstr>Sorted Linked List with Lock per Node</vt:lpstr>
      <vt:lpstr>Sorted Linked List with Lock per Node</vt:lpstr>
      <vt:lpstr>Sorted Linked List with Lock per Node</vt:lpstr>
      <vt:lpstr>Systematic Testing</vt:lpstr>
      <vt:lpstr>Systematic Testing</vt:lpstr>
      <vt:lpstr>Systematic Testing</vt:lpstr>
      <vt:lpstr>Life of an atomic operation</vt:lpstr>
      <vt:lpstr>Concurrency and Overlap</vt:lpstr>
      <vt:lpstr>Concurrency and Overlap</vt:lpstr>
      <vt:lpstr>Specification</vt:lpstr>
      <vt:lpstr>Implementation?</vt:lpstr>
      <vt:lpstr>Implementation?</vt:lpstr>
      <vt:lpstr>Correct Behaviors</vt:lpstr>
      <vt:lpstr>Correct Behaviors</vt:lpstr>
      <vt:lpstr>Correct Behaviors</vt:lpstr>
      <vt:lpstr>Correct Behaviors</vt:lpstr>
      <vt:lpstr>Correct Behaviors</vt:lpstr>
      <vt:lpstr>Correct Behaviors</vt:lpstr>
      <vt:lpstr>Correct Behaviors</vt:lpstr>
      <vt:lpstr>Testing Concurrent Objects</vt:lpstr>
      <vt:lpstr>Concurrent queue test program</vt:lpstr>
      <vt:lpstr>Behavior (1 get, 1 put)</vt:lpstr>
      <vt:lpstr>Testing: comparing behaviors</vt:lpstr>
      <vt:lpstr>Black Box Testing</vt:lpstr>
      <vt:lpstr>Conditional Waiting</vt:lpstr>
      <vt:lpstr>Review</vt:lpstr>
      <vt:lpstr>Conditional Waiting</vt:lpstr>
      <vt:lpstr>Reader/writer lock</vt:lpstr>
      <vt:lpstr>Reader/Writer Lock Specification</vt:lpstr>
      <vt:lpstr>Reader/Writer Lock Specification</vt:lpstr>
      <vt:lpstr>R/W Locks: test for mutual exclusion</vt:lpstr>
      <vt:lpstr>Cheating R/W lock implementation</vt:lpstr>
      <vt:lpstr>Cheating R/W lock implementation</vt:lpstr>
      <vt:lpstr>Busy Waiting Implementation</vt:lpstr>
      <vt:lpstr>Busy Waiting Implementation</vt:lpstr>
      <vt:lpstr>Busy Waiting Implementation</vt:lpstr>
      <vt:lpstr>Busy Waiting Implementation</vt:lpstr>
      <vt:lpstr>Mesa Condition Variables</vt:lpstr>
      <vt:lpstr>Mesa Condition Variables, cont’d</vt:lpstr>
      <vt:lpstr>R/W lock with Mesa condition variables</vt:lpstr>
      <vt:lpstr>R/W Lock, reader part</vt:lpstr>
      <vt:lpstr>R/W Lock, reader part</vt:lpstr>
      <vt:lpstr>R/W Lock, reader part</vt:lpstr>
      <vt:lpstr>R/W Lock, reader part</vt:lpstr>
      <vt:lpstr>R/W Lock, reader part</vt:lpstr>
      <vt:lpstr>R/W Lock, reader part</vt:lpstr>
      <vt:lpstr>R/W Lock, writer part</vt:lpstr>
      <vt:lpstr>Condition Variable interface</vt:lpstr>
      <vt:lpstr>Busy Waiting or?</vt:lpstr>
      <vt:lpstr>Busy Waiting or?</vt:lpstr>
      <vt:lpstr>Busy Waiting or?</vt:lpstr>
      <vt:lpstr>Busy Waiting or?</vt:lpstr>
      <vt:lpstr>Why is busy waiting bad?</vt:lpstr>
      <vt:lpstr>Busy Waiting vs Condition Variables</vt:lpstr>
      <vt:lpstr>Busy Waiting: just don’t do it</vt:lpstr>
      <vt:lpstr>Why no naked waits? (reason 1)</vt:lpstr>
      <vt:lpstr>Why no naked waits? (reason 2)</vt:lpstr>
      <vt:lpstr>Why no naked waits? (reason 3)</vt:lpstr>
      <vt:lpstr>Naked waits: just don’t do it</vt:lpstr>
      <vt:lpstr>Hints for reducing unneeded wakeups</vt:lpstr>
      <vt:lpstr>Deadlock</vt:lpstr>
      <vt:lpstr>Deadlock example</vt:lpstr>
      <vt:lpstr>Harmony output</vt:lpstr>
      <vt:lpstr>Harmony HTML Output</vt:lpstr>
      <vt:lpstr>Deadlock vs Starvation</vt:lpstr>
      <vt:lpstr>Deadlock vs Livelock</vt:lpstr>
      <vt:lpstr>System Model</vt:lpstr>
      <vt:lpstr>Necessary Conditions for Deadlock</vt:lpstr>
      <vt:lpstr>Example: Mutual Exclusion</vt:lpstr>
      <vt:lpstr>Example: Hold &amp; Wait</vt:lpstr>
      <vt:lpstr>Example: No Preemption</vt:lpstr>
      <vt:lpstr>Example: Circular Wait</vt:lpstr>
      <vt:lpstr>Three ways to deal with deadlock</vt:lpstr>
      <vt:lpstr>Deadlock Prevention</vt:lpstr>
      <vt:lpstr>Negate one of the following:</vt:lpstr>
      <vt:lpstr>1. Negate Mutual Exclusion</vt:lpstr>
      <vt:lpstr>2. Negate Hold &amp; Wait</vt:lpstr>
      <vt:lpstr>2: Negate Hold &amp; Wait, badly</vt:lpstr>
      <vt:lpstr>2. Negate Hold &amp; Wait, alternate</vt:lpstr>
      <vt:lpstr>3. Allow Preemption</vt:lpstr>
      <vt:lpstr>4: Negate circular wait</vt:lpstr>
      <vt:lpstr>Why does resource ordering work?</vt:lpstr>
      <vt:lpstr>4: Negate circular wait</vt:lpstr>
      <vt:lpstr>Deadlock Avoidance</vt:lpstr>
      <vt:lpstr>Deadlock in traffic</vt:lpstr>
      <vt:lpstr>Deadlock Avoidance</vt:lpstr>
      <vt:lpstr>Safe States</vt:lpstr>
      <vt:lpstr>Deadlock Avoidance</vt:lpstr>
      <vt:lpstr>Deadlock Avoidance</vt:lpstr>
      <vt:lpstr>Deadlock Avoidance</vt:lpstr>
      <vt:lpstr>Avoidance specified in Harmony</vt:lpstr>
      <vt:lpstr>Deadlock Detection and Recovery</vt:lpstr>
      <vt:lpstr>Deadlock Detection</vt:lpstr>
      <vt:lpstr>Deadlock Detection</vt:lpstr>
      <vt:lpstr>Deadlock Detection</vt:lpstr>
      <vt:lpstr>Deadlock Detection</vt:lpstr>
      <vt:lpstr>Finding Cycles</vt:lpstr>
      <vt:lpstr>Deadlock Detection</vt:lpstr>
      <vt:lpstr>Deadlock Recovery Strategies</vt:lpstr>
      <vt:lpstr>Actors </vt:lpstr>
      <vt:lpstr>Actor Model</vt:lpstr>
      <vt:lpstr>Mutual Exclusion with Actors</vt:lpstr>
      <vt:lpstr>Conditional Critical Sections with Actors</vt:lpstr>
      <vt:lpstr>Parallel processing with Actors</vt:lpstr>
      <vt:lpstr>Parallel processing example</vt:lpstr>
      <vt:lpstr>Pipeline Parallelism with Actors</vt:lpstr>
      <vt:lpstr>Pipelining Example</vt:lpstr>
      <vt:lpstr>Support for actors in programming languages</vt:lpstr>
      <vt:lpstr>Actor disadvantages?</vt:lpstr>
      <vt:lpstr>Barrier Synchronization</vt:lpstr>
      <vt:lpstr>Barrier Synchronization: the opposite of mutual exclusion…</vt:lpstr>
      <vt:lpstr>Barrier abstraction</vt:lpstr>
      <vt:lpstr>Example: dot product</vt:lpstr>
      <vt:lpstr>Test program for barriers</vt:lpstr>
      <vt:lpstr>Test program for barriers</vt:lpstr>
      <vt:lpstr>Barrier Specification, Attempt 1</vt:lpstr>
      <vt:lpstr>Barrier Specification, Attempt 1</vt:lpstr>
      <vt:lpstr>Barrier Specification, Attempt 1</vt:lpstr>
      <vt:lpstr>Barrier Specification, Attempt 1</vt:lpstr>
      <vt:lpstr>Barrier Specification, Attempt 2</vt:lpstr>
      <vt:lpstr>Barrier Specification, Attempt 2</vt:lpstr>
      <vt:lpstr>Barrier Specification, Attempt 3</vt:lpstr>
      <vt:lpstr>Barrier Specification, Attempt 3</vt:lpstr>
      <vt:lpstr>Barrier Specification, final version</vt:lpstr>
      <vt:lpstr>Barrier Implementation</vt:lpstr>
      <vt:lpstr>Advanced Barrier Synchronization</vt:lpstr>
      <vt:lpstr>Advanced Barrier Synchronization</vt:lpstr>
      <vt:lpstr>Interface</vt:lpstr>
      <vt:lpstr>Rounds and Phases</vt:lpstr>
      <vt:lpstr>Rollercoaster</vt:lpstr>
      <vt:lpstr>Interrupt Safety</vt:lpstr>
      <vt:lpstr>Interrupt handling</vt:lpstr>
      <vt:lpstr>Interrupt handling</vt:lpstr>
      <vt:lpstr>“Traps” in Harmony</vt:lpstr>
      <vt:lpstr>But what now?</vt:lpstr>
      <vt:lpstr>But what now?</vt:lpstr>
      <vt:lpstr>Locks to the rescue?</vt:lpstr>
      <vt:lpstr>Locks to the rescue?</vt:lpstr>
      <vt:lpstr>Enabling/disabling interrupts</vt:lpstr>
      <vt:lpstr>Interrupt-Safe Methods</vt:lpstr>
      <vt:lpstr>Interrupt-safe AND Thread-safe?</vt:lpstr>
      <vt:lpstr>Interrupt-safe AND Thread-safe?</vt:lpstr>
      <vt:lpstr>Interrupt-safe AND Thread-safe?</vt:lpstr>
      <vt:lpstr>Interrupt-safe AND Thread-safe?</vt:lpstr>
      <vt:lpstr>Interrupt-safe AND Thread-safe?</vt:lpstr>
      <vt:lpstr>Warning: very few C functions are interrupt-safe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Memory</dc:title>
  <cp:lastModifiedBy>Robbert VanRenesse</cp:lastModifiedBy>
  <cp:revision>98</cp:revision>
  <cp:lastPrinted>2025-03-06T14:47:01Z</cp:lastPrinted>
  <dcterms:created xsi:type="dcterms:W3CDTF">1601-01-01T00:00:00Z</dcterms:created>
  <dcterms:modified xsi:type="dcterms:W3CDTF">2025-03-06T17:29:38Z</dcterms:modified>
</cp:coreProperties>
</file>